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709" r:id="rId5"/>
  </p:sldMasterIdLst>
  <p:notesMasterIdLst>
    <p:notesMasterId r:id="rId22"/>
  </p:notesMasterIdLst>
  <p:sldIdLst>
    <p:sldId id="256" r:id="rId6"/>
    <p:sldId id="272" r:id="rId7"/>
    <p:sldId id="258" r:id="rId8"/>
    <p:sldId id="259" r:id="rId9"/>
    <p:sldId id="260" r:id="rId10"/>
    <p:sldId id="261" r:id="rId11"/>
    <p:sldId id="262" r:id="rId12"/>
    <p:sldId id="263" r:id="rId13"/>
    <p:sldId id="264" r:id="rId14"/>
    <p:sldId id="274" r:id="rId15"/>
    <p:sldId id="276" r:id="rId16"/>
    <p:sldId id="265" r:id="rId17"/>
    <p:sldId id="275" r:id="rId18"/>
    <p:sldId id="278" r:id="rId19"/>
    <p:sldId id="277" r:id="rId20"/>
    <p:sldId id="266" r:id="rId2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1F2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5C502B-A637-43BC-97AD-A0CCCB4A296A}" v="64" vWet="68" dt="2020-11-26T12:09:45.138"/>
    <p1510:client id="{6E7814E8-EA93-F2B7-8963-3771B5C1023A}" v="1" dt="2020-11-26T12:09:44.019"/>
    <p1510:client id="{C7E59EC3-350D-204B-00DB-E2F108D38089}" v="22" dt="2020-11-26T12:26:15.797"/>
    <p1510:client id="{C87046A6-77DC-EB3D-1CCA-07FAF4D3BC9C}" v="159" dt="2023-01-25T15:00:02.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965D1-09F0-4F3B-8A24-D1993AC9C617}" type="datetimeFigureOut">
              <a:rPr lang="en-GB" smtClean="0"/>
              <a:t>25/01/2023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CC2F7-CEBA-4292-8D5B-B5693DC7851A}" type="slidenum">
              <a:rPr lang="en-GB" smtClean="0"/>
              <a:t>‹#›</a:t>
            </a:fld>
            <a:endParaRPr lang="en-GB"/>
          </a:p>
        </p:txBody>
      </p:sp>
    </p:spTree>
    <p:extLst>
      <p:ext uri="{BB962C8B-B14F-4D97-AF65-F5344CB8AC3E}">
        <p14:creationId xmlns:p14="http://schemas.microsoft.com/office/powerpoint/2010/main" val="241237527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ristol.ac.uk/acrc/research-data-storage-facility/" TargetMode="External"/><Relationship Id="rId7" Type="http://schemas.openxmlformats.org/officeDocument/2006/relationships/hyperlink" Target="http://bristol.ac.uk/staff/researchers/data/storing-and-using-research-data/"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bristol.ac.uk/acrc/research-data-storage-facility/sharing-data-with-external-collaborators/" TargetMode="External"/><Relationship Id="rId5" Type="http://schemas.openxmlformats.org/officeDocument/2006/relationships/hyperlink" Target="https://data.bris.ac.uk/data/" TargetMode="External"/><Relationship Id="rId4" Type="http://schemas.openxmlformats.org/officeDocument/2006/relationships/hyperlink" Target="https://www.bristol.ac.uk/acrc/research-data-storage-facility/rdsf-cost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rive.google.com/drive/folders/1ozixUzFfXvPqLjZZX7M83Nf4tNwhe5LU" TargetMode="External"/><Relationship Id="rId7" Type="http://schemas.openxmlformats.org/officeDocument/2006/relationships/hyperlink" Target="https://data.blogs.bristol.ac.uk/bootcamp/"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bristol.ac.uk/staff/researchers/training/live-training/" TargetMode="External"/><Relationship Id="rId5" Type="http://schemas.openxmlformats.org/officeDocument/2006/relationships/hyperlink" Target="https://fairsharing.org/" TargetMode="External"/><Relationship Id="rId4" Type="http://schemas.openxmlformats.org/officeDocument/2006/relationships/hyperlink" Target="http://bristol.ac.uk/staff/researchers/data/storing-and-using-research-dat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lib-research-support@bristol.ac.u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datadryad.org/stash" TargetMode="External"/><Relationship Id="rId3" Type="http://schemas.openxmlformats.org/officeDocument/2006/relationships/hyperlink" Target="https://drive.google.com/drive/folders/1rVHu-PgYblpCpqWiksorTFnSENBeQIZX" TargetMode="External"/><Relationship Id="rId7" Type="http://schemas.openxmlformats.org/officeDocument/2006/relationships/hyperlink" Target="https://figshare.com/"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data.bris.ac.uk/data/" TargetMode="External"/><Relationship Id="rId5" Type="http://schemas.openxmlformats.org/officeDocument/2006/relationships/hyperlink" Target="https://www.re3data.org/" TargetMode="External"/><Relationship Id="rId4" Type="http://schemas.openxmlformats.org/officeDocument/2006/relationships/hyperlink" Target="https://www.ukdataservice.ac.uk/" TargetMode="External"/><Relationship Id="rId9" Type="http://schemas.openxmlformats.org/officeDocument/2006/relationships/hyperlink" Target="https://zenodo.or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cc.ac.uk/guidance/briefing-papers/standards-watch-papers/what-are-metadata-standard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4CC2F7-CEBA-4292-8D5B-B5693DC7851A}" type="slidenum">
              <a:rPr lang="en-GB" smtClean="0"/>
              <a:t>1</a:t>
            </a:fld>
            <a:endParaRPr lang="en-GB"/>
          </a:p>
        </p:txBody>
      </p:sp>
    </p:spTree>
    <p:extLst>
      <p:ext uri="{BB962C8B-B14F-4D97-AF65-F5344CB8AC3E}">
        <p14:creationId xmlns:p14="http://schemas.microsoft.com/office/powerpoint/2010/main" val="4245172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writing your DMP, one of the first things to consider is where you will store your data.</a:t>
            </a:r>
          </a:p>
          <a:p>
            <a:endParaRPr lang="en-US" dirty="0">
              <a:cs typeface="Calibri"/>
            </a:endParaRPr>
          </a:p>
          <a:p>
            <a:r>
              <a:rPr lang="en-US" dirty="0">
                <a:cs typeface="Calibri"/>
              </a:rPr>
              <a:t>Above all, remember to never store your data, especially if it is valuable or sensitive, on USB drives, Dropbox, </a:t>
            </a:r>
            <a:r>
              <a:rPr lang="en-US" dirty="0" err="1">
                <a:cs typeface="Calibri"/>
              </a:rPr>
              <a:t>MyFiles</a:t>
            </a:r>
            <a:r>
              <a:rPr lang="en-US" dirty="0">
                <a:cs typeface="Calibri"/>
              </a:rPr>
              <a:t> or any single PC's hard drive. </a:t>
            </a:r>
          </a:p>
          <a:p>
            <a:endParaRPr lang="en-US" dirty="0">
              <a:cs typeface="Calibri"/>
            </a:endParaRPr>
          </a:p>
          <a:p>
            <a:r>
              <a:rPr lang="en-US" dirty="0">
                <a:cs typeface="Calibri"/>
              </a:rPr>
              <a:t>The University has a specific, safe and secure </a:t>
            </a:r>
            <a:r>
              <a:rPr lang="en-US" dirty="0">
                <a:cs typeface="Calibri"/>
                <a:hlinkClick r:id="rId3"/>
              </a:rPr>
              <a:t>Research Data Storage Facility</a:t>
            </a:r>
            <a:r>
              <a:rPr lang="en-US" dirty="0">
                <a:cs typeface="Calibri"/>
              </a:rPr>
              <a:t>, which is backed up nightly to tape, with data stored in 2 secure locations. University PIs are entitled to up to 5TB of storage space, split across their projects. </a:t>
            </a:r>
            <a:r>
              <a:rPr lang="en-US" dirty="0">
                <a:cs typeface="Calibri"/>
                <a:hlinkClick r:id="rId4"/>
              </a:rPr>
              <a:t>More space is available on disk or tape, at a cost</a:t>
            </a:r>
            <a:r>
              <a:rPr lang="en-US" dirty="0">
                <a:cs typeface="Calibri"/>
              </a:rPr>
              <a:t> (this will need to be factored into your costings). This storage space also gives you access to the University's </a:t>
            </a:r>
            <a:r>
              <a:rPr lang="en-US" dirty="0">
                <a:cs typeface="Calibri"/>
                <a:hlinkClick r:id="rId5"/>
              </a:rPr>
              <a:t>Research Data Repository</a:t>
            </a:r>
            <a:r>
              <a:rPr lang="en-US" dirty="0">
                <a:cs typeface="Calibri"/>
              </a:rPr>
              <a:t>, for publishing (more on that later). </a:t>
            </a:r>
          </a:p>
          <a:p>
            <a:endParaRPr lang="en-US" dirty="0">
              <a:cs typeface="Calibri"/>
            </a:endParaRPr>
          </a:p>
          <a:p>
            <a:r>
              <a:rPr lang="en-US" dirty="0">
                <a:cs typeface="Calibri"/>
              </a:rPr>
              <a:t>You can give </a:t>
            </a:r>
            <a:r>
              <a:rPr lang="en-US" dirty="0">
                <a:cs typeface="Calibri"/>
                <a:hlinkClick r:id="rId6"/>
              </a:rPr>
              <a:t>external collaborators access to data at a file level</a:t>
            </a:r>
            <a:r>
              <a:rPr lang="en-US" dirty="0">
                <a:cs typeface="Calibri"/>
              </a:rPr>
              <a:t> on the RDSF, and you can access it remotely, using the VPN. </a:t>
            </a:r>
          </a:p>
          <a:p>
            <a:endParaRPr lang="en-US" dirty="0">
              <a:cs typeface="Calibri"/>
            </a:endParaRPr>
          </a:p>
          <a:p>
            <a:r>
              <a:rPr lang="en-US" dirty="0">
                <a:cs typeface="Calibri"/>
              </a:rPr>
              <a:t>Departmental level storage is fine </a:t>
            </a:r>
            <a:r>
              <a:rPr lang="en-US" dirty="0" err="1">
                <a:cs typeface="Calibri"/>
              </a:rPr>
              <a:t>eg.</a:t>
            </a:r>
            <a:r>
              <a:rPr lang="en-US" dirty="0">
                <a:cs typeface="Calibri"/>
              </a:rPr>
              <a:t> BRMS, NHS servers, but OneDrive is only suitable for very short term/transient research data, and is not suitable for medium to long term storage. </a:t>
            </a:r>
          </a:p>
          <a:p>
            <a:endParaRPr lang="en-US" dirty="0">
              <a:cs typeface="Calibri"/>
            </a:endParaRPr>
          </a:p>
          <a:p>
            <a:r>
              <a:rPr lang="en-US" dirty="0">
                <a:cs typeface="Calibri"/>
              </a:rPr>
              <a:t>We've got more resources on </a:t>
            </a:r>
            <a:r>
              <a:rPr lang="en-US" dirty="0">
                <a:cs typeface="Calibri"/>
                <a:hlinkClick r:id="rId7"/>
              </a:rPr>
              <a:t>Storing and working with data</a:t>
            </a:r>
            <a:r>
              <a:rPr lang="en-US" dirty="0">
                <a:cs typeface="Calibri"/>
              </a:rPr>
              <a:t> on our webpage. </a:t>
            </a:r>
          </a:p>
        </p:txBody>
      </p:sp>
      <p:sp>
        <p:nvSpPr>
          <p:cNvPr id="4" name="Slide Number Placeholder 3"/>
          <p:cNvSpPr>
            <a:spLocks noGrp="1"/>
          </p:cNvSpPr>
          <p:nvPr>
            <p:ph type="sldNum" sz="quarter" idx="5"/>
          </p:nvPr>
        </p:nvSpPr>
        <p:spPr/>
        <p:txBody>
          <a:bodyPr/>
          <a:lstStyle/>
          <a:p>
            <a:fld id="{864CC2F7-CEBA-4292-8D5B-B5693DC7851A}" type="slidenum">
              <a:rPr lang="en-GB" smtClean="0"/>
              <a:t>10</a:t>
            </a:fld>
            <a:endParaRPr lang="en-GB"/>
          </a:p>
        </p:txBody>
      </p:sp>
    </p:spTree>
    <p:extLst>
      <p:ext uri="{BB962C8B-B14F-4D97-AF65-F5344CB8AC3E}">
        <p14:creationId xmlns:p14="http://schemas.microsoft.com/office/powerpoint/2010/main" val="399464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Decide up front how files and folders will be named, what versioning system you will use for them, how you will file them  – your information architecture, and who is responsible for doing this - its day to day management. </a:t>
            </a:r>
          </a:p>
          <a:p>
            <a:endParaRPr lang="en-US"/>
          </a:p>
          <a:p>
            <a:r>
              <a:rPr lang="en-US"/>
              <a:t>Will you store by site? Month? Date? Researcher?  This is crucial if you are working collaboratively with others, as then there will be no confusion over what files should be stored where, and who is responsible for overseeing data management. Will there be a lead? Will you share the load equally? Who uploads the final version of a document? </a:t>
            </a:r>
          </a:p>
          <a:p>
            <a:endParaRPr lang="en-US"/>
          </a:p>
          <a:p>
            <a:r>
              <a:rPr lang="en-US"/>
              <a:t>We have an </a:t>
            </a:r>
            <a:r>
              <a:rPr lang="en-US" dirty="0">
                <a:hlinkClick r:id="rId3"/>
              </a:rPr>
              <a:t>One Minute Guide to file organisation</a:t>
            </a:r>
            <a:r>
              <a:rPr lang="en-US"/>
              <a:t> on our </a:t>
            </a:r>
            <a:r>
              <a:rPr lang="en-US" dirty="0">
                <a:hlinkClick r:id="rId4"/>
              </a:rPr>
              <a:t>webpage on storing data</a:t>
            </a:r>
            <a:r>
              <a:rPr lang="en-US"/>
              <a:t>. </a:t>
            </a:r>
          </a:p>
          <a:p>
            <a:endParaRPr lang="en-US"/>
          </a:p>
          <a:p>
            <a:r>
              <a:rPr lang="en-US"/>
              <a:t>If you are creating a database, decide on what the columns and row labels will be before the fields are populated. </a:t>
            </a:r>
          </a:p>
          <a:p>
            <a:endParaRPr lang="en-US"/>
          </a:p>
          <a:p>
            <a:r>
              <a:rPr lang="en-US" dirty="0">
                <a:hlinkClick r:id="rId5"/>
              </a:rPr>
              <a:t>FAIRsharing.org</a:t>
            </a:r>
            <a:r>
              <a:rPr lang="en-US"/>
              <a:t> provides details on standards – controlled vocabularies, databases, and any associated policies from funders, publishers and repositories. </a:t>
            </a:r>
          </a:p>
          <a:p>
            <a:endParaRPr lang="en-US"/>
          </a:p>
          <a:p>
            <a:r>
              <a:rPr lang="en-US"/>
              <a:t>We have </a:t>
            </a:r>
            <a:r>
              <a:rPr lang="en-US" dirty="0">
                <a:hlinkClick r:id="rId6"/>
              </a:rPr>
              <a:t>lots of training</a:t>
            </a:r>
            <a:r>
              <a:rPr lang="en-US"/>
              <a:t> available we are happy to run these at Faculty, School or Department level, and can also provide bespoke training for research groups. We have an </a:t>
            </a:r>
            <a:r>
              <a:rPr lang="en-US" dirty="0">
                <a:hlinkClick r:id="rId7"/>
              </a:rPr>
              <a:t>introductory Bootcamp</a:t>
            </a:r>
            <a:r>
              <a:rPr lang="en-US"/>
              <a:t> for Research Data Management. </a:t>
            </a:r>
          </a:p>
        </p:txBody>
      </p:sp>
      <p:sp>
        <p:nvSpPr>
          <p:cNvPr id="4" name="Slide Number Placeholder 3"/>
          <p:cNvSpPr>
            <a:spLocks noGrp="1"/>
          </p:cNvSpPr>
          <p:nvPr>
            <p:ph type="sldNum" sz="quarter" idx="5"/>
          </p:nvPr>
        </p:nvSpPr>
        <p:spPr/>
        <p:txBody>
          <a:bodyPr/>
          <a:lstStyle/>
          <a:p>
            <a:fld id="{864CC2F7-CEBA-4292-8D5B-B5693DC7851A}" type="slidenum">
              <a:rPr lang="en-GB" smtClean="0"/>
              <a:t>12</a:t>
            </a:fld>
            <a:endParaRPr lang="en-GB"/>
          </a:p>
        </p:txBody>
      </p:sp>
    </p:spTree>
    <p:extLst>
      <p:ext uri="{BB962C8B-B14F-4D97-AF65-F5344CB8AC3E}">
        <p14:creationId xmlns:p14="http://schemas.microsoft.com/office/powerpoint/2010/main" val="3294581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other point in the research lifecycle where you may find there is a requirement to share data is when you come to publish an article. Many publishers now require a dataset DOI for articles at the proofs stage, so it can be added in a template, or in a data access statement. A data access statement details where research data can be accessed and under what conditions, and many funders also require this in published articles, so it is important to remember to practise good research data management throughout your project and to expect your data to be shared at the time research outputs are published. </a:t>
            </a:r>
          </a:p>
        </p:txBody>
      </p:sp>
      <p:sp>
        <p:nvSpPr>
          <p:cNvPr id="4" name="Slide Number Placeholder 3"/>
          <p:cNvSpPr>
            <a:spLocks noGrp="1"/>
          </p:cNvSpPr>
          <p:nvPr>
            <p:ph type="sldNum" sz="quarter" idx="5"/>
          </p:nvPr>
        </p:nvSpPr>
        <p:spPr/>
        <p:txBody>
          <a:bodyPr/>
          <a:lstStyle/>
          <a:p>
            <a:fld id="{864CC2F7-CEBA-4292-8D5B-B5693DC7851A}" type="slidenum">
              <a:rPr lang="en-GB" smtClean="0"/>
              <a:t>10</a:t>
            </a:fld>
            <a:endParaRPr lang="en-GB"/>
          </a:p>
        </p:txBody>
      </p:sp>
    </p:spTree>
    <p:extLst>
      <p:ext uri="{BB962C8B-B14F-4D97-AF65-F5344CB8AC3E}">
        <p14:creationId xmlns:p14="http://schemas.microsoft.com/office/powerpoint/2010/main" val="585141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Most funders will have a policy requiring Open Access. </a:t>
            </a:r>
          </a:p>
          <a:p>
            <a:endParaRPr lang="en-US">
              <a:cs typeface="Calibri"/>
            </a:endParaRPr>
          </a:p>
          <a:p>
            <a:r>
              <a:rPr lang="en-US">
                <a:cs typeface="Calibri"/>
              </a:rPr>
              <a:t>There are two types of Open Access, some journals will offer both, but increasingly it will be one or the other. Both are acceptable to funders.</a:t>
            </a:r>
          </a:p>
          <a:p>
            <a:endParaRPr lang="en-US">
              <a:cs typeface="Calibri"/>
            </a:endParaRPr>
          </a:p>
          <a:p>
            <a:r>
              <a:rPr lang="en-US">
                <a:cs typeface="Calibri"/>
              </a:rPr>
              <a:t>Gold OA costs money (about £2000), but means the final manuscript will be open access on the publishers webpages. </a:t>
            </a:r>
          </a:p>
          <a:p>
            <a:r>
              <a:rPr lang="en-US">
                <a:cs typeface="Calibri"/>
              </a:rPr>
              <a:t>- Good for high profile papers.</a:t>
            </a:r>
          </a:p>
          <a:p>
            <a:r>
              <a:rPr lang="en-US">
                <a:cs typeface="Calibri"/>
              </a:rPr>
              <a:t>- UKRI funders and </a:t>
            </a:r>
            <a:r>
              <a:rPr lang="en-US" err="1">
                <a:cs typeface="Calibri"/>
              </a:rPr>
              <a:t>Wellcome</a:t>
            </a:r>
            <a:r>
              <a:rPr lang="en-US">
                <a:cs typeface="Calibri"/>
              </a:rPr>
              <a:t> Trust have provided block grants to the university to pay for these. Authors with these funders should not put journal OA costs in their applications.</a:t>
            </a:r>
          </a:p>
          <a:p>
            <a:r>
              <a:rPr lang="en-US">
                <a:cs typeface="Calibri"/>
              </a:rPr>
              <a:t>- Other funders will have their own rules. Authors should check with them.</a:t>
            </a:r>
          </a:p>
          <a:p>
            <a:endParaRPr lang="en-US">
              <a:cs typeface="Calibri"/>
            </a:endParaRPr>
          </a:p>
          <a:p>
            <a:r>
              <a:rPr lang="en-US">
                <a:cs typeface="Calibri"/>
              </a:rPr>
              <a:t>Green OA is free, and can be achieved by uploading the Author's Accepted Manuscript to an institutional repository (At Bristol it's done via Pure). </a:t>
            </a:r>
          </a:p>
          <a:p>
            <a:r>
              <a:rPr lang="en-US">
                <a:cs typeface="Calibri"/>
              </a:rPr>
              <a:t>- Some journals only allow Gold OA so check your major journals beforehand.</a:t>
            </a:r>
          </a:p>
          <a:p>
            <a:endParaRPr lang="en-US">
              <a:cs typeface="Calibri"/>
            </a:endParaRPr>
          </a:p>
          <a:p>
            <a:r>
              <a:rPr lang="en-US">
                <a:cs typeface="Calibri"/>
              </a:rPr>
              <a:t>The Library Research Support team are happy to help. Email </a:t>
            </a:r>
            <a:r>
              <a:rPr lang="en-GB">
                <a:hlinkClick r:id="rId3"/>
              </a:rPr>
              <a:t>lib-research-support@bristol.ac.uk</a:t>
            </a:r>
            <a:r>
              <a:rPr lang="en-GB"/>
              <a:t>.</a:t>
            </a:r>
            <a:endParaRPr lang="en-GB">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12</a:t>
            </a:fld>
            <a:endParaRPr lang="en-GB"/>
          </a:p>
        </p:txBody>
      </p:sp>
    </p:spTree>
    <p:extLst>
      <p:ext uri="{BB962C8B-B14F-4D97-AF65-F5344CB8AC3E}">
        <p14:creationId xmlns:p14="http://schemas.microsoft.com/office/powerpoint/2010/main" val="3010257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Sharing data can with human participants can be be problematic because of sensitivities with anonymity and reidentification however, these are not insurmountable. </a:t>
            </a:r>
          </a:p>
          <a:p>
            <a:endParaRPr lang="en-US"/>
          </a:p>
          <a:p>
            <a:r>
              <a:rPr lang="en-US"/>
              <a:t>Make sure that there is a line in your consent and participant information sheets which clearly states consent to share is being asked for -</a:t>
            </a:r>
          </a:p>
          <a:p>
            <a:endParaRPr lang="en-US"/>
          </a:p>
          <a:p>
            <a:r>
              <a:rPr lang="en-US"/>
              <a:t> 'I consent for my data/anonymised data/data stripped of identifiers to be shared openly/with other researchers subject to a data access agreement'. </a:t>
            </a:r>
          </a:p>
          <a:p>
            <a:endParaRPr lang="en-US"/>
          </a:p>
          <a:p>
            <a:r>
              <a:rPr lang="en-US"/>
              <a:t>If you don't have this in your consent forms, there may be issues when you come to share your data, and it will delay or prevent publication.  We have some suggested wording in this document  </a:t>
            </a:r>
            <a:r>
              <a:rPr lang="en-US">
                <a:hlinkClick r:id="rId3"/>
              </a:rPr>
              <a:t>Sharing research data concerning human participants</a:t>
            </a:r>
            <a:r>
              <a:rPr lang="en-US"/>
              <a:t>, but please do email us to check. </a:t>
            </a:r>
            <a:endParaRPr lang="en-US">
              <a:cs typeface="Calibri"/>
            </a:endParaRPr>
          </a:p>
          <a:p>
            <a:endParaRPr lang="en-US"/>
          </a:p>
          <a:p>
            <a:r>
              <a:rPr lang="en-US"/>
              <a:t>If you can't share the data for ethical reasons, please state this explicitly in your DMP. Many publishers now expect researchers to share underlying data at the point of publishing a paper, so you need to be able to justify the reason why you are unable to do so, and this is a good way to document it. </a:t>
            </a:r>
          </a:p>
          <a:p>
            <a:endParaRPr lang="en-US"/>
          </a:p>
          <a:p>
            <a:r>
              <a:rPr lang="en-US"/>
              <a:t>When you go to share, share it via a data repository, who will provide you with a permanent identifier, often a DOI, which you can link to in your published works, and link from in your dataset record. </a:t>
            </a:r>
          </a:p>
          <a:p>
            <a:endParaRPr lang="en-US"/>
          </a:p>
          <a:p>
            <a:r>
              <a:rPr lang="en-US"/>
              <a:t>You may have a discipline specific repository for data, for example the </a:t>
            </a:r>
            <a:r>
              <a:rPr lang="en-US" dirty="0">
                <a:hlinkClick r:id="rId4"/>
              </a:rPr>
              <a:t>UK Data Service</a:t>
            </a:r>
            <a:r>
              <a:rPr lang="en-US"/>
              <a:t> also </a:t>
            </a:r>
            <a:r>
              <a:rPr lang="en-US" dirty="0">
                <a:hlinkClick r:id="rId5"/>
              </a:rPr>
              <a:t>https://www.re3data.org/</a:t>
            </a:r>
            <a:r>
              <a:rPr lang="en-US"/>
              <a:t> has a searchable database of repositories. </a:t>
            </a:r>
          </a:p>
          <a:p>
            <a:r>
              <a:rPr lang="en-US"/>
              <a:t>You can share the data through the University's Research Data Repository, </a:t>
            </a:r>
            <a:r>
              <a:rPr lang="en-US" dirty="0">
                <a:hlinkClick r:id="rId6"/>
              </a:rPr>
              <a:t>data.bris</a:t>
            </a:r>
            <a:r>
              <a:rPr lang="en-US"/>
              <a:t>, where you can share openly or with access controls which limit data access to researchers only, subject to application.  Alternatively, you may also use a commercial repository, such as </a:t>
            </a:r>
            <a:r>
              <a:rPr lang="en-US" dirty="0">
                <a:hlinkClick r:id="rId7"/>
              </a:rPr>
              <a:t>Figshare</a:t>
            </a:r>
            <a:r>
              <a:rPr lang="en-US"/>
              <a:t>, </a:t>
            </a:r>
            <a:r>
              <a:rPr lang="en-US" dirty="0">
                <a:hlinkClick r:id="rId8"/>
              </a:rPr>
              <a:t>Dryad</a:t>
            </a:r>
            <a:r>
              <a:rPr lang="en-US"/>
              <a:t> or </a:t>
            </a:r>
            <a:r>
              <a:rPr lang="en-US" dirty="0">
                <a:hlinkClick r:id="rId9"/>
              </a:rPr>
              <a:t>Zenodo</a:t>
            </a:r>
            <a:endParaRPr lang="en-US" dirty="0"/>
          </a:p>
          <a:p>
            <a:endParaRPr lang="en-US"/>
          </a:p>
          <a:p>
            <a:r>
              <a:rPr lang="en-US"/>
              <a:t>'On request' is not acceptable to funders – potential data users may be unable to contact researchers as they may have moved institutions, researchers may not have brought data with them, they could have lost the only copy, and they may even be selective about who they share the data with. From a funder's perspective, this is not an appropriate way to preserve the data long term, to make it visible or to share the data widely to maximise returns from public funding. </a:t>
            </a:r>
          </a:p>
        </p:txBody>
      </p:sp>
      <p:sp>
        <p:nvSpPr>
          <p:cNvPr id="4" name="Slide Number Placeholder 3"/>
          <p:cNvSpPr>
            <a:spLocks noGrp="1"/>
          </p:cNvSpPr>
          <p:nvPr>
            <p:ph type="sldNum" sz="quarter" idx="5"/>
          </p:nvPr>
        </p:nvSpPr>
        <p:spPr/>
        <p:txBody>
          <a:bodyPr/>
          <a:lstStyle/>
          <a:p>
            <a:fld id="{864CC2F7-CEBA-4292-8D5B-B5693DC7851A}" type="slidenum">
              <a:rPr lang="en-GB" smtClean="0"/>
              <a:t>14</a:t>
            </a:fld>
            <a:endParaRPr lang="en-GB"/>
          </a:p>
        </p:txBody>
      </p:sp>
    </p:spTree>
    <p:extLst>
      <p:ext uri="{BB962C8B-B14F-4D97-AF65-F5344CB8AC3E}">
        <p14:creationId xmlns:p14="http://schemas.microsoft.com/office/powerpoint/2010/main" val="1903864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a few key points to remember when planning data management, and these relate to collecting, organising, storing and sharing data</a:t>
            </a:r>
          </a:p>
          <a:p>
            <a:endParaRPr lang="en-US"/>
          </a:p>
          <a:p>
            <a:r>
              <a:rPr lang="en-US"/>
              <a:t>- Use open file formats wherever possible - some data may be generated in one file format for working, but converted to an open and/or less data intensive format for preservation and sharing</a:t>
            </a:r>
          </a:p>
          <a:p>
            <a:r>
              <a:rPr lang="en-US"/>
              <a:t>- Think carefully about how you will organise your data before you start to collect it – think about the information architecture and folder structure, who will be be able to access and be responsible for adding to and backing up folders before you start</a:t>
            </a:r>
          </a:p>
          <a:p>
            <a:r>
              <a:rPr lang="en-US"/>
              <a:t>- Always have at least two copies of the data, stored separately. Ideally, you should back up working data whenever changes are made, to a secure filestore and the RDSF, as these offer more security and robust storage</a:t>
            </a:r>
          </a:p>
          <a:p>
            <a:r>
              <a:rPr lang="en-US"/>
              <a:t>- Share data via a designated data repository, with a DOI</a:t>
            </a:r>
          </a:p>
          <a:p>
            <a:r>
              <a:rPr lang="en-US"/>
              <a:t>- Explicitly ask your research participants for consent to share – either openly or via controlled access, and consider any copyright issues or potential embargos before data collection begins. </a:t>
            </a:r>
          </a:p>
        </p:txBody>
      </p:sp>
      <p:sp>
        <p:nvSpPr>
          <p:cNvPr id="4" name="Slide Number Placeholder 3"/>
          <p:cNvSpPr>
            <a:spLocks noGrp="1"/>
          </p:cNvSpPr>
          <p:nvPr>
            <p:ph type="sldNum" sz="quarter" idx="5"/>
          </p:nvPr>
        </p:nvSpPr>
        <p:spPr/>
        <p:txBody>
          <a:bodyPr/>
          <a:lstStyle/>
          <a:p>
            <a:fld id="{864CC2F7-CEBA-4292-8D5B-B5693DC7851A}" type="slidenum">
              <a:rPr lang="en-GB" smtClean="0"/>
              <a:t>14</a:t>
            </a:fld>
            <a:endParaRPr lang="en-GB"/>
          </a:p>
        </p:txBody>
      </p:sp>
    </p:spTree>
    <p:extLst>
      <p:ext uri="{BB962C8B-B14F-4D97-AF65-F5344CB8AC3E}">
        <p14:creationId xmlns:p14="http://schemas.microsoft.com/office/powerpoint/2010/main" val="2747364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you need more help about research data management, here are our webpages. </a:t>
            </a:r>
          </a:p>
          <a:p>
            <a:endParaRPr lang="en-GB"/>
          </a:p>
          <a:p>
            <a:r>
              <a:rPr lang="en-GB"/>
              <a:t>For general help with Research Data Management, training, DMP checking and sharing data, please email us at data-bris@bristol.ac.uk</a:t>
            </a:r>
          </a:p>
          <a:p>
            <a:endParaRPr lang="en-GB"/>
          </a:p>
          <a:p>
            <a:r>
              <a:rPr lang="en-GB"/>
              <a:t>For data storage and setting up an Research Data Storage Facility account, please contact hpc-help@bristol.ac.uk</a:t>
            </a:r>
          </a:p>
        </p:txBody>
      </p:sp>
      <p:sp>
        <p:nvSpPr>
          <p:cNvPr id="4" name="Slide Number Placeholder 3"/>
          <p:cNvSpPr>
            <a:spLocks noGrp="1"/>
          </p:cNvSpPr>
          <p:nvPr>
            <p:ph type="sldNum" sz="quarter" idx="5"/>
          </p:nvPr>
        </p:nvSpPr>
        <p:spPr/>
        <p:txBody>
          <a:bodyPr/>
          <a:lstStyle/>
          <a:p>
            <a:fld id="{864CC2F7-CEBA-4292-8D5B-B5693DC7851A}" type="slidenum">
              <a:rPr lang="en-GB" smtClean="0"/>
              <a:t>12</a:t>
            </a:fld>
            <a:endParaRPr lang="en-GB"/>
          </a:p>
        </p:txBody>
      </p:sp>
    </p:spTree>
    <p:extLst>
      <p:ext uri="{BB962C8B-B14F-4D97-AF65-F5344CB8AC3E}">
        <p14:creationId xmlns:p14="http://schemas.microsoft.com/office/powerpoint/2010/main" val="346608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Research data is simply the evidence you have collected or created to underpin your research, and to validate your research claims. You might have created it, scanned it, measured it, photographed, or recorded it, or read and compiled it. </a:t>
            </a:r>
          </a:p>
          <a:p>
            <a:endParaRPr lang="en-US"/>
          </a:p>
          <a:p>
            <a:r>
              <a:rPr lang="en-US"/>
              <a:t>It doesn't include consent forms, websites, project reports, or the administrative data generated during running the project. </a:t>
            </a:r>
            <a:endParaRPr lang="en-US">
              <a:cs typeface="Calibri"/>
            </a:endParaRPr>
          </a:p>
          <a:p>
            <a:endParaRPr lang="en-US"/>
          </a:p>
          <a:p>
            <a:r>
              <a:rPr lang="en-US"/>
              <a:t>It may have value to other researchers because it would be time consuming, costly or impossible to recreate.  Even researchers in other disciplines may find the data useful.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3</a:t>
            </a:fld>
            <a:endParaRPr lang="en-GB"/>
          </a:p>
        </p:txBody>
      </p:sp>
    </p:spTree>
    <p:extLst>
      <p:ext uri="{BB962C8B-B14F-4D97-AF65-F5344CB8AC3E}">
        <p14:creationId xmlns:p14="http://schemas.microsoft.com/office/powerpoint/2010/main" val="2403333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some of the types of data you may generate in Science and Engineering. It ranges from scans of lab books or electronic lab books, photographs, x-rays, MRI, or tomography scans, calculations, code, databases of measurements, to audio recording and online interviews, including recorded video. </a:t>
            </a:r>
          </a:p>
          <a:p>
            <a:endParaRPr lang="en-US">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3</a:t>
            </a:fld>
            <a:endParaRPr lang="en-GB"/>
          </a:p>
        </p:txBody>
      </p:sp>
    </p:spTree>
    <p:extLst>
      <p:ext uri="{BB962C8B-B14F-4D97-AF65-F5344CB8AC3E}">
        <p14:creationId xmlns:p14="http://schemas.microsoft.com/office/powerpoint/2010/main" val="2056520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vast majority of funders (and all the big ones) now require some form of a Data Management Plan, usually at the application stage.  </a:t>
            </a:r>
          </a:p>
          <a:p>
            <a:endParaRPr lang="en-US"/>
          </a:p>
          <a:p>
            <a:r>
              <a:rPr lang="en-US"/>
              <a:t>Some require an 'outline' plan, which is filled out in greater detail or as a deliverable on the project post-funding, at 6 or 12 months after the project starts.  NERC and Horizon 2020 are examples of this.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4</a:t>
            </a:fld>
            <a:endParaRPr lang="en-GB"/>
          </a:p>
        </p:txBody>
      </p:sp>
    </p:spTree>
    <p:extLst>
      <p:ext uri="{BB962C8B-B14F-4D97-AF65-F5344CB8AC3E}">
        <p14:creationId xmlns:p14="http://schemas.microsoft.com/office/powerpoint/2010/main" val="314993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plan covers the following:</a:t>
            </a:r>
          </a:p>
          <a:p>
            <a:endParaRPr lang="en-US"/>
          </a:p>
          <a:p>
            <a:r>
              <a:rPr lang="en-US"/>
              <a:t>What data you will create: </a:t>
            </a:r>
          </a:p>
          <a:p>
            <a:pPr marL="171450" indent="-171450">
              <a:buFont typeface="Arial,Sans-Serif"/>
              <a:buChar char="•"/>
            </a:pPr>
            <a:r>
              <a:rPr lang="en-US"/>
              <a:t>types </a:t>
            </a:r>
            <a:r>
              <a:rPr lang="en-US" err="1"/>
              <a:t>eg.</a:t>
            </a:r>
            <a:r>
              <a:rPr lang="en-US"/>
              <a:t> 200x interviews in word documents, 3 x calculation in spreadsheets, 1x instrumentation outputs collated in a database, 1000 x X-rays of patients</a:t>
            </a:r>
          </a:p>
          <a:p>
            <a:pPr marL="171450" indent="-171450">
              <a:buFont typeface="Arial,Sans-Serif"/>
              <a:buChar char="•"/>
            </a:pPr>
            <a:r>
              <a:rPr lang="en-US"/>
              <a:t>file types – </a:t>
            </a:r>
            <a:r>
              <a:rPr lang="en-US" err="1"/>
              <a:t>eg.</a:t>
            </a:r>
            <a:r>
              <a:rPr lang="en-US"/>
              <a:t> .docx, .pdf, .xlsx, .jpeg, .tiff and any proprietary software file types - some data may be generated in one file format for working, but converted to an open or less data intensive format for preservation and sharing</a:t>
            </a:r>
          </a:p>
          <a:p>
            <a:pPr marL="171450" indent="-171450">
              <a:buFont typeface="Arial,Sans-Serif"/>
              <a:buChar char="•"/>
            </a:pPr>
            <a:r>
              <a:rPr lang="en-US"/>
              <a:t>Estimated size of the data generated during the project, to calculate total storage</a:t>
            </a:r>
          </a:p>
          <a:p>
            <a:r>
              <a:rPr lang="en-US"/>
              <a:t>   </a:t>
            </a:r>
          </a:p>
          <a:p>
            <a:r>
              <a:rPr lang="en-US"/>
              <a:t>How you will </a:t>
            </a:r>
            <a:r>
              <a:rPr lang="en-US" err="1"/>
              <a:t>organise</a:t>
            </a:r>
            <a:r>
              <a:rPr lang="en-US"/>
              <a:t> it:</a:t>
            </a:r>
          </a:p>
          <a:p>
            <a:pPr marL="171450" indent="-171450">
              <a:buFont typeface="Arial,Sans-Serif"/>
              <a:buChar char="•"/>
            </a:pPr>
            <a:r>
              <a:rPr lang="en-US"/>
              <a:t>How you will set up file naming conventions and routines for saving data</a:t>
            </a:r>
          </a:p>
          <a:p>
            <a:pPr marL="171450" indent="-171450">
              <a:buFont typeface="Arial,Sans-Serif"/>
              <a:buChar char="•"/>
            </a:pPr>
            <a:r>
              <a:rPr lang="en-US"/>
              <a:t>Who will be responsible for day to day management of the data</a:t>
            </a:r>
          </a:p>
          <a:p>
            <a:pPr marL="171450" marR="0" lvl="0" indent="-171450" algn="l" defTabSz="685800" rtl="0" eaLnBrk="1" fontAlgn="auto" latinLnBrk="0" hangingPunct="1">
              <a:lnSpc>
                <a:spcPct val="100000"/>
              </a:lnSpc>
              <a:spcBef>
                <a:spcPts val="0"/>
              </a:spcBef>
              <a:spcAft>
                <a:spcPts val="0"/>
              </a:spcAft>
              <a:buClrTx/>
              <a:buSzTx/>
              <a:buFont typeface="Arial,Sans-Serif"/>
              <a:buChar char="•"/>
              <a:tabLst/>
              <a:defRPr/>
            </a:pPr>
            <a:r>
              <a:rPr lang="en-US"/>
              <a:t>Use of any </a:t>
            </a:r>
            <a:r>
              <a:rPr lang="en-US">
                <a:hlinkClick r:id="rId3"/>
              </a:rPr>
              <a:t>metadata standards</a:t>
            </a:r>
            <a:r>
              <a:rPr lang="en-US"/>
              <a:t> </a:t>
            </a:r>
          </a:p>
          <a:p>
            <a:pPr marL="171450" indent="-171450">
              <a:buFont typeface="Arial,Sans-Serif"/>
              <a:buChar char="•"/>
            </a:pPr>
            <a:r>
              <a:rPr lang="en-US"/>
              <a:t>Quality control processes</a:t>
            </a:r>
          </a:p>
          <a:p>
            <a:pPr marL="171450" indent="-171450">
              <a:buFont typeface="Arial,Sans-Serif"/>
              <a:buChar char="•"/>
            </a:pPr>
            <a:endParaRPr lang="en-US"/>
          </a:p>
          <a:p>
            <a:r>
              <a:rPr lang="en-US"/>
              <a:t>What documentation you will need to understand and replicate or reproduce it:</a:t>
            </a:r>
          </a:p>
          <a:p>
            <a:pPr marL="171450" indent="-171450">
              <a:buFont typeface="Arial,Sans-Serif"/>
              <a:buChar char="•"/>
            </a:pPr>
            <a:r>
              <a:rPr lang="en-US"/>
              <a:t>Additional documentation, protocols, readme.txt files, </a:t>
            </a:r>
          </a:p>
          <a:p>
            <a:pPr marL="171450" indent="-171450">
              <a:buFont typeface="Arial,Sans-Serif"/>
              <a:buChar char="•"/>
            </a:pPr>
            <a:r>
              <a:rPr lang="en-US"/>
              <a:t>documents describing the process for collecting data, calibration of instruments, parameters/inclusions/exclusions in the dataset, and why these decisions were made</a:t>
            </a:r>
          </a:p>
          <a:p>
            <a:endParaRPr lang="en-US"/>
          </a:p>
          <a:p>
            <a:r>
              <a:rPr lang="en-US"/>
              <a:t>How you will store it in the short and long term:</a:t>
            </a:r>
          </a:p>
          <a:p>
            <a:pPr marL="171450" indent="-171450">
              <a:buFont typeface="Arial,Sans-Serif"/>
              <a:buChar char="•"/>
            </a:pPr>
            <a:r>
              <a:rPr lang="en-US"/>
              <a:t>What data will be collected on, and how will it be backed up</a:t>
            </a:r>
          </a:p>
          <a:p>
            <a:pPr marL="171450" indent="-171450">
              <a:buFont typeface="Arial,Sans-Serif"/>
              <a:buChar char="•"/>
            </a:pPr>
            <a:r>
              <a:rPr lang="en-US"/>
              <a:t>When it will be moved to secure networked file storage, such as the RDSF or BRMS</a:t>
            </a:r>
          </a:p>
          <a:p>
            <a:pPr marL="171450" indent="-171450">
              <a:buFont typeface="Arial,Sans-Serif"/>
              <a:buChar char="•"/>
            </a:pPr>
            <a:r>
              <a:rPr lang="en-US"/>
              <a:t>Particularly important when working remotely or in the field</a:t>
            </a:r>
          </a:p>
          <a:p>
            <a:pPr marL="171450" indent="-171450">
              <a:buFont typeface="Arial,Sans-Serif"/>
              <a:buChar char="•"/>
            </a:pPr>
            <a:endParaRPr lang="en-US"/>
          </a:p>
          <a:p>
            <a:r>
              <a:rPr lang="en-US"/>
              <a:t>How you will preserve it and share it;</a:t>
            </a:r>
          </a:p>
          <a:p>
            <a:pPr marL="171450" indent="-171450">
              <a:buFont typeface="Arial,Sans-Serif"/>
              <a:buChar char="•"/>
            </a:pPr>
            <a:r>
              <a:rPr lang="en-US"/>
              <a:t>which repository/</a:t>
            </a:r>
            <a:r>
              <a:rPr lang="en-US" err="1"/>
              <a:t>ies</a:t>
            </a:r>
            <a:r>
              <a:rPr lang="en-US"/>
              <a:t>, any code repositories</a:t>
            </a:r>
          </a:p>
          <a:p>
            <a:pPr marL="171450" indent="-171450">
              <a:buFont typeface="Arial,Sans-Serif"/>
              <a:buChar char="•"/>
            </a:pPr>
            <a:r>
              <a:rPr lang="en-US"/>
              <a:t>How long the data will be maintained</a:t>
            </a:r>
          </a:p>
          <a:p>
            <a:pPr marL="0" indent="0">
              <a:buFont typeface="Arial,Sans-Serif"/>
              <a:buNone/>
            </a:pPr>
            <a:endParaRPr lang="en-US"/>
          </a:p>
          <a:p>
            <a:pPr marL="0" indent="0">
              <a:buFont typeface="Arial,Sans-Serif"/>
              <a:buNone/>
            </a:pPr>
            <a:r>
              <a:rPr lang="en-US"/>
              <a:t>Any restrictions</a:t>
            </a:r>
          </a:p>
          <a:p>
            <a:pPr marL="171450" indent="-171450">
              <a:buFont typeface="Arial,Sans-Serif"/>
              <a:buChar char="•"/>
            </a:pPr>
            <a:r>
              <a:rPr lang="en-US"/>
              <a:t>any sensitivities restricting who you can share it with (will it be open, or require some sort of registration before accessing it) </a:t>
            </a:r>
          </a:p>
          <a:p>
            <a:pPr marL="171450" indent="-171450">
              <a:buFont typeface="Arial,Sans-Serif"/>
              <a:buChar char="•"/>
            </a:pPr>
            <a:r>
              <a:rPr lang="en-US"/>
              <a:t>Any data you cannot share</a:t>
            </a:r>
          </a:p>
          <a:p>
            <a:pPr marL="171450" indent="-171450">
              <a:buFont typeface="Arial,Sans-Serif"/>
              <a:buChar char="•"/>
            </a:pPr>
            <a:r>
              <a:rPr lang="en-US"/>
              <a:t>how long you will keep exclusive use of the data after the project ends. </a:t>
            </a:r>
          </a:p>
          <a:p>
            <a:pPr marL="171450" indent="-171450">
              <a:buFont typeface="Arial,Sans-Serif"/>
              <a:buChar char="•"/>
            </a:pPr>
            <a:endParaRPr lang="en-US"/>
          </a:p>
          <a:p>
            <a:pPr marL="0" indent="0">
              <a:buFont typeface="Arial,Sans-Serif"/>
              <a:buNone/>
            </a:pPr>
            <a:r>
              <a:rPr lang="en-US"/>
              <a:t>There are slightly different points, word length or templates for each funder, so we’ll look briefly at some in detail. </a:t>
            </a:r>
          </a:p>
          <a:p>
            <a:endParaRPr lang="en-US">
              <a:cs typeface="Calibri"/>
            </a:endParaRPr>
          </a:p>
        </p:txBody>
      </p:sp>
      <p:sp>
        <p:nvSpPr>
          <p:cNvPr id="4" name="Slide Number Placeholder 3"/>
          <p:cNvSpPr>
            <a:spLocks noGrp="1"/>
          </p:cNvSpPr>
          <p:nvPr>
            <p:ph type="sldNum" sz="quarter" idx="5"/>
          </p:nvPr>
        </p:nvSpPr>
        <p:spPr/>
        <p:txBody>
          <a:bodyPr/>
          <a:lstStyle/>
          <a:p>
            <a:fld id="{864CC2F7-CEBA-4292-8D5B-B5693DC7851A}" type="slidenum">
              <a:rPr lang="en-GB" smtClean="0"/>
              <a:t>5</a:t>
            </a:fld>
            <a:endParaRPr lang="en-GB"/>
          </a:p>
        </p:txBody>
      </p:sp>
    </p:spTree>
    <p:extLst>
      <p:ext uri="{BB962C8B-B14F-4D97-AF65-F5344CB8AC3E}">
        <p14:creationId xmlns:p14="http://schemas.microsoft.com/office/powerpoint/2010/main" val="1703222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EPSRC don't require DMPs with research grant applications, but their research data principles include that ‘…project specific data management policies and plans… …should exist for all data’</a:t>
            </a:r>
          </a:p>
          <a:p>
            <a:endParaRPr lang="en-US">
              <a:cs typeface="Calibri"/>
            </a:endParaRPr>
          </a:p>
          <a:p>
            <a:r>
              <a:rPr lang="en-US">
                <a:cs typeface="Calibri"/>
              </a:rPr>
              <a:t>You will need to write a brief outline DMP at the application stage .  </a:t>
            </a:r>
            <a:endParaRPr lang="en-US"/>
          </a:p>
          <a:p>
            <a:endParaRPr lang="en-US">
              <a:cs typeface="Calibri"/>
            </a:endParaRPr>
          </a:p>
          <a:p>
            <a:r>
              <a:rPr lang="en-US">
                <a:cs typeface="Calibri"/>
              </a:rPr>
              <a:t>This will be updated to a full DMP if the bid is successful. </a:t>
            </a:r>
          </a:p>
          <a:p>
            <a:endParaRPr lang="en-US">
              <a:cs typeface="Calibri"/>
            </a:endParaRPr>
          </a:p>
          <a:p>
            <a:r>
              <a:rPr lang="en-US">
                <a:cs typeface="Calibri"/>
              </a:rPr>
              <a:t>Your DMP should contain:</a:t>
            </a:r>
          </a:p>
          <a:p>
            <a:pPr marL="171450" indent="-171450">
              <a:buFont typeface="Arial"/>
              <a:buChar char="•"/>
            </a:pPr>
            <a:r>
              <a:rPr lang="en-US"/>
              <a:t>what data you plan to collect or create, including software/code</a:t>
            </a:r>
          </a:p>
          <a:p>
            <a:pPr marL="171450" indent="-171450">
              <a:buFont typeface="Arial"/>
              <a:buChar char="•"/>
            </a:pPr>
            <a:r>
              <a:rPr lang="en-US"/>
              <a:t>how you plan to </a:t>
            </a:r>
            <a:r>
              <a:rPr lang="en-US" err="1"/>
              <a:t>organise</a:t>
            </a:r>
            <a:r>
              <a:rPr lang="en-US"/>
              <a:t>, document and store it</a:t>
            </a:r>
          </a:p>
          <a:p>
            <a:pPr marL="171450" indent="-171450">
              <a:buFont typeface="Arial"/>
              <a:buChar char="•"/>
            </a:pPr>
            <a:r>
              <a:rPr lang="en-US"/>
              <a:t>any ethical or legal issues around the data and any security measures that need to be taken to protect it</a:t>
            </a:r>
          </a:p>
          <a:p>
            <a:pPr marL="171450" indent="-171450">
              <a:buFont typeface="Arial"/>
              <a:buChar char="•"/>
            </a:pPr>
            <a:r>
              <a:rPr lang="en-US"/>
              <a:t>how you plan to preserve and share it in the long term</a:t>
            </a:r>
          </a:p>
          <a:p>
            <a:pPr marL="171450" indent="-171450">
              <a:buFont typeface="Arial"/>
              <a:buChar char="•"/>
            </a:pPr>
            <a:r>
              <a:rPr lang="en-US"/>
              <a:t>who will have responsibility for carrying out these tasks and what resources will be required</a:t>
            </a:r>
          </a:p>
          <a:p>
            <a:pPr marL="171450" indent="-171450">
              <a:buFont typeface="Arial"/>
              <a:buChar char="•"/>
            </a:pPr>
            <a:r>
              <a:rPr lang="en-US"/>
              <a:t>You must publish a data access statement which points people to where the data can be accessed and under what conditions – open or via a registration - in all published articles and conference proceedings – in fact, if you are claiming funds for Gold open access from URKI, it’s a requirement to access the fund. Funders do monitor compliance with this. </a:t>
            </a:r>
          </a:p>
        </p:txBody>
      </p:sp>
      <p:sp>
        <p:nvSpPr>
          <p:cNvPr id="4" name="Slide Number Placeholder 3"/>
          <p:cNvSpPr>
            <a:spLocks noGrp="1"/>
          </p:cNvSpPr>
          <p:nvPr>
            <p:ph type="sldNum" sz="quarter" idx="5"/>
          </p:nvPr>
        </p:nvSpPr>
        <p:spPr/>
        <p:txBody>
          <a:bodyPr/>
          <a:lstStyle/>
          <a:p>
            <a:fld id="{864CC2F7-CEBA-4292-8D5B-B5693DC7851A}" type="slidenum">
              <a:rPr lang="en-GB" smtClean="0"/>
              <a:t>6</a:t>
            </a:fld>
            <a:endParaRPr lang="en-GB"/>
          </a:p>
        </p:txBody>
      </p:sp>
    </p:spTree>
    <p:extLst>
      <p:ext uri="{BB962C8B-B14F-4D97-AF65-F5344CB8AC3E}">
        <p14:creationId xmlns:p14="http://schemas.microsoft.com/office/powerpoint/2010/main" val="1270651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STFC has a short DMP of only 2 pages, and they require data to be made available publicly. </a:t>
            </a:r>
          </a:p>
          <a:p>
            <a:endParaRPr lang="en-GB"/>
          </a:p>
          <a:p>
            <a:r>
              <a:rPr lang="en-GB"/>
              <a:t>They require the DMP to cover</a:t>
            </a:r>
          </a:p>
          <a:p>
            <a:endParaRPr lang="en-GB"/>
          </a:p>
          <a:p>
            <a:r>
              <a:rPr lang="en-GB"/>
              <a:t>The types of data the project will generate, including raw data, reduced data and published data</a:t>
            </a:r>
          </a:p>
          <a:p>
            <a:endParaRPr lang="en-GB"/>
          </a:p>
          <a:p>
            <a:r>
              <a:rPr lang="en-GB"/>
              <a:t>How the data will be preserved, and which data will be retained for preservation, and for how long. STFC don’t mind which repository you share data in, as long as it is established, and will maximise its value from aggregation of related data. 10 years is the minimum, but if the data can’t be remeasured, it should be retained in perpetuity</a:t>
            </a:r>
          </a:p>
          <a:p>
            <a:endParaRPr lang="en-GB"/>
          </a:p>
          <a:p>
            <a:r>
              <a:rPr lang="en-GB"/>
              <a:t>This should include software and metadata you will retain so data can be interpreted</a:t>
            </a:r>
          </a:p>
          <a:p>
            <a:endParaRPr lang="en-GB"/>
          </a:p>
          <a:p>
            <a:r>
              <a:rPr lang="en-GB"/>
              <a:t>They will allow a defined period of exclusive use, and costing for specialist staff and storage for data</a:t>
            </a:r>
          </a:p>
        </p:txBody>
      </p:sp>
      <p:sp>
        <p:nvSpPr>
          <p:cNvPr id="4" name="Slide Number Placeholder 3"/>
          <p:cNvSpPr>
            <a:spLocks noGrp="1"/>
          </p:cNvSpPr>
          <p:nvPr>
            <p:ph type="sldNum" sz="quarter" idx="5"/>
          </p:nvPr>
        </p:nvSpPr>
        <p:spPr/>
        <p:txBody>
          <a:bodyPr/>
          <a:lstStyle/>
          <a:p>
            <a:fld id="{864CC2F7-CEBA-4292-8D5B-B5693DC7851A}" type="slidenum">
              <a:rPr lang="en-GB" smtClean="0"/>
              <a:t>7</a:t>
            </a:fld>
            <a:endParaRPr lang="en-GB"/>
          </a:p>
        </p:txBody>
      </p:sp>
    </p:spTree>
    <p:extLst>
      <p:ext uri="{BB962C8B-B14F-4D97-AF65-F5344CB8AC3E}">
        <p14:creationId xmlns:p14="http://schemas.microsoft.com/office/powerpoint/2010/main" val="4231170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NERC require a single page outline plan at application stage, which should contain between 300 -  500 words. This will be a description of the project, any metadata standards you will use, the types of data you will create, their anticipated size and format, and perhaps a table of the different data packages. You will need to add details on any models, and the nominated NERC data centre. The Outline DMP is used to start a discussion with the nominated data centre, and they will contact PI’s after a grant is awarded to create a full data management plan within 3 months of the start of the grant. </a:t>
            </a:r>
          </a:p>
          <a:p>
            <a:endParaRPr lang="en-GB"/>
          </a:p>
        </p:txBody>
      </p:sp>
      <p:sp>
        <p:nvSpPr>
          <p:cNvPr id="4" name="Slide Number Placeholder 3"/>
          <p:cNvSpPr>
            <a:spLocks noGrp="1"/>
          </p:cNvSpPr>
          <p:nvPr>
            <p:ph type="sldNum" sz="quarter" idx="5"/>
          </p:nvPr>
        </p:nvSpPr>
        <p:spPr/>
        <p:txBody>
          <a:bodyPr/>
          <a:lstStyle/>
          <a:p>
            <a:fld id="{864CC2F7-CEBA-4292-8D5B-B5693DC7851A}" type="slidenum">
              <a:rPr lang="en-GB" smtClean="0"/>
              <a:t>8</a:t>
            </a:fld>
            <a:endParaRPr lang="en-GB"/>
          </a:p>
        </p:txBody>
      </p:sp>
    </p:spTree>
    <p:extLst>
      <p:ext uri="{BB962C8B-B14F-4D97-AF65-F5344CB8AC3E}">
        <p14:creationId xmlns:p14="http://schemas.microsoft.com/office/powerpoint/2010/main" val="1153402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BBSRC require a one page Data management plan, which should cover the same kinds of things as the previous funders, so  </a:t>
            </a:r>
          </a:p>
          <a:p>
            <a:pPr algn="l">
              <a:buFont typeface="Arial" panose="020B0604020202020204" pitchFamily="34" charset="0"/>
              <a:buChar char="•"/>
            </a:pPr>
            <a:r>
              <a:rPr lang="en-GB" b="1" i="0">
                <a:solidFill>
                  <a:srgbClr val="333333"/>
                </a:solidFill>
                <a:effectLst/>
                <a:latin typeface="Arial" panose="020B0604020202020204" pitchFamily="34" charset="0"/>
              </a:rPr>
              <a:t>Data areas and data types</a:t>
            </a:r>
            <a:r>
              <a:rPr lang="en-GB" b="0" i="0">
                <a:solidFill>
                  <a:srgbClr val="333333"/>
                </a:solidFill>
                <a:effectLst/>
                <a:latin typeface="Arial" panose="020B0604020202020204" pitchFamily="34" charset="0"/>
              </a:rPr>
              <a:t> – the volume, type and content of data that will be generated</a:t>
            </a:r>
          </a:p>
          <a:p>
            <a:pPr algn="l">
              <a:buFont typeface="Arial" panose="020B0604020202020204" pitchFamily="34" charset="0"/>
              <a:buChar char="•"/>
            </a:pPr>
            <a:r>
              <a:rPr lang="en-GB" b="1" i="0">
                <a:solidFill>
                  <a:srgbClr val="333333"/>
                </a:solidFill>
                <a:effectLst/>
                <a:latin typeface="Arial" panose="020B0604020202020204" pitchFamily="34" charset="0"/>
              </a:rPr>
              <a:t>Standards and metadata</a:t>
            </a:r>
            <a:r>
              <a:rPr lang="en-GB" b="0" i="0">
                <a:solidFill>
                  <a:srgbClr val="333333"/>
                </a:solidFill>
                <a:effectLst/>
                <a:latin typeface="Arial" panose="020B0604020202020204" pitchFamily="34" charset="0"/>
              </a:rPr>
              <a:t> – the standards and methodologies that will be adopted for data collection and management and why these have been selected</a:t>
            </a:r>
          </a:p>
          <a:p>
            <a:pPr algn="l">
              <a:buFont typeface="Arial" panose="020B0604020202020204" pitchFamily="34" charset="0"/>
              <a:buChar char="•"/>
            </a:pPr>
            <a:r>
              <a:rPr lang="en-GB" b="1" i="0">
                <a:solidFill>
                  <a:srgbClr val="333333"/>
                </a:solidFill>
                <a:effectLst/>
                <a:latin typeface="Arial" panose="020B0604020202020204" pitchFamily="34" charset="0"/>
              </a:rPr>
              <a:t>Proprietary data</a:t>
            </a:r>
            <a:r>
              <a:rPr lang="en-GB" b="0" i="0">
                <a:solidFill>
                  <a:srgbClr val="333333"/>
                </a:solidFill>
                <a:effectLst/>
                <a:latin typeface="Arial" panose="020B0604020202020204" pitchFamily="34" charset="0"/>
              </a:rPr>
              <a:t> – any restrictions on data sharing due to the need to protect proprietary or patentable data</a:t>
            </a:r>
          </a:p>
          <a:p>
            <a:pPr algn="l">
              <a:buFont typeface="Arial" panose="020B0604020202020204" pitchFamily="34" charset="0"/>
              <a:buChar char="•"/>
            </a:pPr>
            <a:r>
              <a:rPr lang="en-GB" b="1" i="0">
                <a:solidFill>
                  <a:srgbClr val="333333"/>
                </a:solidFill>
                <a:effectLst/>
                <a:latin typeface="Arial" panose="020B0604020202020204" pitchFamily="34" charset="0"/>
              </a:rPr>
              <a:t>Timeframes</a:t>
            </a:r>
            <a:r>
              <a:rPr lang="en-GB" b="0" i="0">
                <a:solidFill>
                  <a:srgbClr val="333333"/>
                </a:solidFill>
                <a:effectLst/>
                <a:latin typeface="Arial" panose="020B0604020202020204" pitchFamily="34" charset="0"/>
              </a:rPr>
              <a:t> – timescales for public release of data</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0">
                <a:solidFill>
                  <a:srgbClr val="333333"/>
                </a:solidFill>
                <a:effectLst/>
                <a:latin typeface="Arial" panose="020B0604020202020204" pitchFamily="34" charset="0"/>
              </a:rPr>
              <a:t>Methods for data sharing</a:t>
            </a:r>
            <a:r>
              <a:rPr lang="en-GB" b="0" i="0">
                <a:solidFill>
                  <a:srgbClr val="333333"/>
                </a:solidFill>
                <a:effectLst/>
                <a:latin typeface="Arial" panose="020B0604020202020204" pitchFamily="34" charset="0"/>
              </a:rPr>
              <a:t> – planned mechanisms for making data available through existing public repositories, including access mechanisms where appropriate – BBSRC expect data to be published in an appropriate </a:t>
            </a:r>
            <a:r>
              <a:rPr lang="en-GB" b="0" i="0" err="1">
                <a:solidFill>
                  <a:srgbClr val="333333"/>
                </a:solidFill>
                <a:effectLst/>
                <a:latin typeface="Arial" panose="020B0604020202020204" pitchFamily="34" charset="0"/>
              </a:rPr>
              <a:t>BioScience</a:t>
            </a:r>
            <a:r>
              <a:rPr lang="en-GB" b="0" i="0">
                <a:solidFill>
                  <a:srgbClr val="333333"/>
                </a:solidFill>
                <a:effectLst/>
                <a:latin typeface="Arial" panose="020B0604020202020204" pitchFamily="34" charset="0"/>
              </a:rPr>
              <a:t> repository. </a:t>
            </a:r>
          </a:p>
          <a:p>
            <a:pPr algn="l">
              <a:buFont typeface="Arial" panose="020B0604020202020204" pitchFamily="34" charset="0"/>
              <a:buChar char="•"/>
            </a:pPr>
            <a:endParaRPr lang="en-GB" b="0" i="0">
              <a:solidFill>
                <a:srgbClr val="333333"/>
              </a:solidFill>
              <a:effectLst/>
              <a:latin typeface="Arial" panose="020B0604020202020204" pitchFamily="34" charset="0"/>
            </a:endParaRPr>
          </a:p>
          <a:p>
            <a:pPr algn="l">
              <a:buFont typeface="Arial" panose="020B0604020202020204" pitchFamily="34" charset="0"/>
              <a:buChar char="•"/>
            </a:pPr>
            <a:endParaRPr lang="en-GB" b="1" i="0">
              <a:solidFill>
                <a:srgbClr val="333333"/>
              </a:solidFill>
              <a:effectLst/>
              <a:latin typeface="Arial" panose="020B0604020202020204" pitchFamily="34" charset="0"/>
            </a:endParaRPr>
          </a:p>
          <a:p>
            <a:pPr algn="l">
              <a:buFont typeface="Arial" panose="020B0604020202020204" pitchFamily="34" charset="0"/>
              <a:buChar char="•"/>
            </a:pPr>
            <a:endParaRPr lang="en-GB" b="0" i="0">
              <a:solidFill>
                <a:srgbClr val="333333"/>
              </a:solidFill>
              <a:effectLst/>
              <a:latin typeface="Arial" panose="020B0604020202020204" pitchFamily="34" charset="0"/>
            </a:endParaRPr>
          </a:p>
          <a:p>
            <a:endParaRPr lang="en-GB" b="1"/>
          </a:p>
        </p:txBody>
      </p:sp>
      <p:sp>
        <p:nvSpPr>
          <p:cNvPr id="4" name="Slide Number Placeholder 3"/>
          <p:cNvSpPr>
            <a:spLocks noGrp="1"/>
          </p:cNvSpPr>
          <p:nvPr>
            <p:ph type="sldNum" sz="quarter" idx="5"/>
          </p:nvPr>
        </p:nvSpPr>
        <p:spPr/>
        <p:txBody>
          <a:bodyPr/>
          <a:lstStyle/>
          <a:p>
            <a:fld id="{864CC2F7-CEBA-4292-8D5B-B5693DC7851A}" type="slidenum">
              <a:rPr lang="en-GB" smtClean="0"/>
              <a:t>9</a:t>
            </a:fld>
            <a:endParaRPr lang="en-GB"/>
          </a:p>
        </p:txBody>
      </p:sp>
    </p:spTree>
    <p:extLst>
      <p:ext uri="{BB962C8B-B14F-4D97-AF65-F5344CB8AC3E}">
        <p14:creationId xmlns:p14="http://schemas.microsoft.com/office/powerpoint/2010/main" val="447798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257274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903D7F4-2AD2-4C9C-9330-C03E0E70D3F1}"/>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3E2C485A-CFD1-4426-A587-FCC12D6AD237}" type="datetime1">
              <a:rPr lang="en-GB" smtClean="0"/>
              <a:pPr/>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Tree>
    <p:extLst>
      <p:ext uri="{BB962C8B-B14F-4D97-AF65-F5344CB8AC3E}">
        <p14:creationId xmlns:p14="http://schemas.microsoft.com/office/powerpoint/2010/main" val="174216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D904E3C7-3434-41F6-8009-C52959A159FA}" type="datetime1">
              <a:rPr lang="en-GB" smtClean="0"/>
              <a:pPr/>
              <a:t>25/01/2023</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dirty="0"/>
          </a:p>
        </p:txBody>
      </p:sp>
      <p:sp>
        <p:nvSpPr>
          <p:cNvPr id="7" name="Picture Placeholder 8">
            <a:extLst>
              <a:ext uri="{FF2B5EF4-FFF2-40B4-BE49-F238E27FC236}">
                <a16:creationId xmlns:a16="http://schemas.microsoft.com/office/drawing/2014/main" id="{558EBCF5-E0AC-439B-A35D-E3E76706493D}"/>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endParaRPr lang="en-US" dirty="0"/>
          </a:p>
        </p:txBody>
      </p:sp>
    </p:spTree>
    <p:extLst>
      <p:ext uri="{BB962C8B-B14F-4D97-AF65-F5344CB8AC3E}">
        <p14:creationId xmlns:p14="http://schemas.microsoft.com/office/powerpoint/2010/main" val="579066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680400"/>
            <a:ext cx="5259600" cy="11016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825200"/>
            <a:ext cx="5259600" cy="25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F0F96329-32E5-45D1-A44F-3528B41BEAB5}" type="datetime1">
              <a:rPr lang="en-GB" smtClean="0"/>
              <a:t>25/01/2023</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7" name="Picture Placeholder 8">
            <a:extLst>
              <a:ext uri="{FF2B5EF4-FFF2-40B4-BE49-F238E27FC236}">
                <a16:creationId xmlns:a16="http://schemas.microsoft.com/office/drawing/2014/main" id="{F8083C25-9322-4123-BA6A-1F002C5AC178}"/>
              </a:ext>
            </a:extLst>
          </p:cNvPr>
          <p:cNvSpPr>
            <a:spLocks noGrp="1"/>
          </p:cNvSpPr>
          <p:nvPr>
            <p:ph type="pic" sz="quarter" idx="13"/>
          </p:nvPr>
        </p:nvSpPr>
        <p:spPr>
          <a:xfrm>
            <a:off x="5682359" y="0"/>
            <a:ext cx="3461647" cy="5143500"/>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noFill/>
        </p:spPr>
        <p:txBody>
          <a:bodyPr/>
          <a:lstStyle/>
          <a:p>
            <a:r>
              <a:rPr lang="en-US"/>
              <a:t>Click icon to add picture</a:t>
            </a:r>
          </a:p>
        </p:txBody>
      </p:sp>
    </p:spTree>
    <p:extLst>
      <p:ext uri="{BB962C8B-B14F-4D97-AF65-F5344CB8AC3E}">
        <p14:creationId xmlns:p14="http://schemas.microsoft.com/office/powerpoint/2010/main" val="70732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1" y="1369219"/>
            <a:ext cx="4144051"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053E6F-F562-4865-866C-DA32BD24462E}"/>
              </a:ext>
            </a:extLst>
          </p:cNvPr>
          <p:cNvSpPr>
            <a:spLocks noGrp="1"/>
          </p:cNvSpPr>
          <p:nvPr>
            <p:ph sz="half" idx="2"/>
          </p:nvPr>
        </p:nvSpPr>
        <p:spPr>
          <a:xfrm>
            <a:off x="4629149" y="1369219"/>
            <a:ext cx="4144051"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12952901-F037-4335-90F2-449535D19421}" type="datetime1">
              <a:rPr lang="en-GB" smtClean="0"/>
              <a:t>25/01/2023</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3654266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1" y="1369219"/>
            <a:ext cx="4144051"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AD08A0A7-EE55-43F8-B9FF-48474BF01C62}" type="datetime1">
              <a:rPr lang="en-GB" smtClean="0"/>
              <a:t>25/01/2023</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Picture Placeholder 8">
            <a:extLst>
              <a:ext uri="{FF2B5EF4-FFF2-40B4-BE49-F238E27FC236}">
                <a16:creationId xmlns:a16="http://schemas.microsoft.com/office/drawing/2014/main" id="{124EC5BB-E888-4D27-BEC1-966A6DA6EAE2}"/>
              </a:ext>
            </a:extLst>
          </p:cNvPr>
          <p:cNvSpPr>
            <a:spLocks noGrp="1"/>
          </p:cNvSpPr>
          <p:nvPr>
            <p:ph type="pic" sz="quarter" idx="13"/>
          </p:nvPr>
        </p:nvSpPr>
        <p:spPr>
          <a:xfrm>
            <a:off x="4629600" y="1369219"/>
            <a:ext cx="4143600" cy="2888456"/>
          </a:xfrm>
        </p:spPr>
        <p:txBody>
          <a:bodyPr/>
          <a:lstStyle>
            <a:lvl1pPr>
              <a:defRPr/>
            </a:lvl1pPr>
          </a:lstStyle>
          <a:p>
            <a:r>
              <a:rPr lang="en-US"/>
              <a:t>Click icon to add picture</a:t>
            </a:r>
            <a:endParaRPr lang="en-GB"/>
          </a:p>
        </p:txBody>
      </p:sp>
    </p:spTree>
    <p:extLst>
      <p:ext uri="{BB962C8B-B14F-4D97-AF65-F5344CB8AC3E}">
        <p14:creationId xmlns:p14="http://schemas.microsoft.com/office/powerpoint/2010/main" val="1119548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C913EE-2727-4AD5-A4F4-2BB171BD1452}"/>
              </a:ext>
            </a:extLst>
          </p:cNvPr>
          <p:cNvSpPr/>
          <p:nvPr userDrawn="1"/>
        </p:nvSpPr>
        <p:spPr>
          <a:xfrm>
            <a:off x="0" y="0"/>
            <a:ext cx="9144000" cy="4224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6" name="Picture Placeholder 4">
            <a:extLst>
              <a:ext uri="{FF2B5EF4-FFF2-40B4-BE49-F238E27FC236}">
                <a16:creationId xmlns:a16="http://schemas.microsoft.com/office/drawing/2014/main" id="{98CD2CEE-C7C6-454F-BABA-D3C681293B7D}"/>
              </a:ext>
            </a:extLst>
          </p:cNvPr>
          <p:cNvSpPr>
            <a:spLocks noGrp="1"/>
          </p:cNvSpPr>
          <p:nvPr>
            <p:ph type="pic" sz="quarter" idx="13"/>
          </p:nvPr>
        </p:nvSpPr>
        <p:spPr>
          <a:xfrm>
            <a:off x="370800" y="335674"/>
            <a:ext cx="8402400" cy="3553088"/>
          </a:xfrm>
          <a:prstGeom prst="rect">
            <a:avLst/>
          </a:prstGeom>
        </p:spPr>
        <p:txBody>
          <a:bodyPr/>
          <a:lstStyle>
            <a:lvl1pPr>
              <a:defRPr/>
            </a:lvl1pPr>
          </a:lstStyle>
          <a:p>
            <a:r>
              <a:rPr lang="en-US"/>
              <a:t>Click icon to add picture</a:t>
            </a:r>
          </a:p>
        </p:txBody>
      </p:sp>
      <p:sp>
        <p:nvSpPr>
          <p:cNvPr id="3" name="Date Placeholder 2">
            <a:extLst>
              <a:ext uri="{FF2B5EF4-FFF2-40B4-BE49-F238E27FC236}">
                <a16:creationId xmlns:a16="http://schemas.microsoft.com/office/drawing/2014/main" id="{E10179F0-3632-4679-B6A5-46A0CB570E33}"/>
              </a:ext>
            </a:extLst>
          </p:cNvPr>
          <p:cNvSpPr>
            <a:spLocks noGrp="1"/>
          </p:cNvSpPr>
          <p:nvPr>
            <p:ph type="dt" sz="half" idx="10"/>
          </p:nvPr>
        </p:nvSpPr>
        <p:spPr/>
        <p:txBody>
          <a:bodyPr/>
          <a:lstStyle/>
          <a:p>
            <a:fld id="{3FAA1A33-3FCE-4155-9EE2-6FE5EF3C5DC7}" type="datetime1">
              <a:rPr lang="en-GB" smtClean="0"/>
              <a:t>25/01/2023</a:t>
            </a:fld>
            <a:endParaRPr lang="en-GB"/>
          </a:p>
        </p:txBody>
      </p:sp>
      <p:sp>
        <p:nvSpPr>
          <p:cNvPr id="4" name="Footer Placeholder 3">
            <a:extLst>
              <a:ext uri="{FF2B5EF4-FFF2-40B4-BE49-F238E27FC236}">
                <a16:creationId xmlns:a16="http://schemas.microsoft.com/office/drawing/2014/main" id="{DD3D66F0-0409-41B5-8F0F-17515FC29F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2F6746-0473-414F-B00B-B98335701938}"/>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itle 1">
            <a:extLst>
              <a:ext uri="{FF2B5EF4-FFF2-40B4-BE49-F238E27FC236}">
                <a16:creationId xmlns:a16="http://schemas.microsoft.com/office/drawing/2014/main" id="{E5AB8804-944C-44FE-AC90-21977F1B78F3}"/>
              </a:ext>
            </a:extLst>
          </p:cNvPr>
          <p:cNvSpPr>
            <a:spLocks noGrp="1"/>
          </p:cNvSpPr>
          <p:nvPr>
            <p:ph type="title" hasCustomPrompt="1"/>
          </p:nvPr>
        </p:nvSpPr>
        <p:spPr>
          <a:xfrm>
            <a:off x="5628825" y="4348132"/>
            <a:ext cx="3143251" cy="690297"/>
          </a:xfrm>
        </p:spPr>
        <p:txBody>
          <a:bodyPr anchor="b"/>
          <a:lstStyle>
            <a:lvl1pPr>
              <a:defRPr sz="2400"/>
            </a:lvl1pPr>
          </a:lstStyle>
          <a:p>
            <a:r>
              <a:rPr lang="en-US"/>
              <a:t>Click to add</a:t>
            </a:r>
            <a:br>
              <a:rPr lang="en-US"/>
            </a:br>
            <a:r>
              <a:rPr lang="en-US"/>
              <a:t>image caption</a:t>
            </a:r>
            <a:endParaRPr lang="en-GB"/>
          </a:p>
        </p:txBody>
      </p:sp>
    </p:spTree>
    <p:extLst>
      <p:ext uri="{BB962C8B-B14F-4D97-AF65-F5344CB8AC3E}">
        <p14:creationId xmlns:p14="http://schemas.microsoft.com/office/powerpoint/2010/main" val="1853993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C913EE-2727-4AD5-A4F4-2BB171BD1452}"/>
              </a:ext>
            </a:extLst>
          </p:cNvPr>
          <p:cNvSpPr/>
          <p:nvPr userDrawn="1"/>
        </p:nvSpPr>
        <p:spPr>
          <a:xfrm>
            <a:off x="0" y="0"/>
            <a:ext cx="9144000" cy="4224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4">
            <a:extLst>
              <a:ext uri="{FF2B5EF4-FFF2-40B4-BE49-F238E27FC236}">
                <a16:creationId xmlns:a16="http://schemas.microsoft.com/office/drawing/2014/main" id="{98CD2CEE-C7C6-454F-BABA-D3C681293B7D}"/>
              </a:ext>
            </a:extLst>
          </p:cNvPr>
          <p:cNvSpPr>
            <a:spLocks noGrp="1"/>
          </p:cNvSpPr>
          <p:nvPr>
            <p:ph type="pic" sz="quarter" idx="13"/>
          </p:nvPr>
        </p:nvSpPr>
        <p:spPr>
          <a:xfrm>
            <a:off x="370800" y="335674"/>
            <a:ext cx="8402400" cy="3553088"/>
          </a:xfrm>
          <a:prstGeom prst="rect">
            <a:avLst/>
          </a:prstGeom>
        </p:spPr>
        <p:txBody>
          <a:bodyPr/>
          <a:lstStyle>
            <a:lvl1pPr>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E10179F0-3632-4679-B6A5-46A0CB570E33}"/>
              </a:ext>
            </a:extLst>
          </p:cNvPr>
          <p:cNvSpPr>
            <a:spLocks noGrp="1"/>
          </p:cNvSpPr>
          <p:nvPr>
            <p:ph type="dt" sz="half" idx="10"/>
          </p:nvPr>
        </p:nvSpPr>
        <p:spPr/>
        <p:txBody>
          <a:bodyPr/>
          <a:lstStyle/>
          <a:p>
            <a:fld id="{3FAA1A33-3FCE-4155-9EE2-6FE5EF3C5DC7}" type="datetime1">
              <a:rPr lang="en-GB" smtClean="0"/>
              <a:t>25/01/2023</a:t>
            </a:fld>
            <a:endParaRPr lang="en-GB"/>
          </a:p>
        </p:txBody>
      </p:sp>
      <p:sp>
        <p:nvSpPr>
          <p:cNvPr id="4" name="Footer Placeholder 3">
            <a:extLst>
              <a:ext uri="{FF2B5EF4-FFF2-40B4-BE49-F238E27FC236}">
                <a16:creationId xmlns:a16="http://schemas.microsoft.com/office/drawing/2014/main" id="{DD3D66F0-0409-41B5-8F0F-17515FC29F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2F6746-0473-414F-B00B-B98335701938}"/>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itle 1">
            <a:extLst>
              <a:ext uri="{FF2B5EF4-FFF2-40B4-BE49-F238E27FC236}">
                <a16:creationId xmlns:a16="http://schemas.microsoft.com/office/drawing/2014/main" id="{E5AB8804-944C-44FE-AC90-21977F1B78F3}"/>
              </a:ext>
            </a:extLst>
          </p:cNvPr>
          <p:cNvSpPr>
            <a:spLocks noGrp="1"/>
          </p:cNvSpPr>
          <p:nvPr>
            <p:ph type="title" hasCustomPrompt="1"/>
          </p:nvPr>
        </p:nvSpPr>
        <p:spPr>
          <a:xfrm>
            <a:off x="5628824" y="4348122"/>
            <a:ext cx="3143250" cy="690297"/>
          </a:xfrm>
        </p:spPr>
        <p:txBody>
          <a:bodyPr anchor="b"/>
          <a:lstStyle>
            <a:lvl1pPr>
              <a:defRPr sz="2400"/>
            </a:lvl1pPr>
          </a:lstStyle>
          <a:p>
            <a:r>
              <a:rPr lang="en-US" dirty="0"/>
              <a:t>Click to add</a:t>
            </a:r>
            <a:br>
              <a:rPr lang="en-US" dirty="0"/>
            </a:br>
            <a:r>
              <a:rPr lang="en-US" dirty="0"/>
              <a:t>image caption</a:t>
            </a:r>
            <a:endParaRPr lang="en-GB" dirty="0"/>
          </a:p>
        </p:txBody>
      </p:sp>
    </p:spTree>
    <p:extLst>
      <p:ext uri="{BB962C8B-B14F-4D97-AF65-F5344CB8AC3E}">
        <p14:creationId xmlns:p14="http://schemas.microsoft.com/office/powerpoint/2010/main" val="1853993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Blee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666FB1-7EB8-48D4-BBC6-25C76E69EA69}"/>
              </a:ext>
            </a:extLst>
          </p:cNvPr>
          <p:cNvSpPr>
            <a:spLocks noGrp="1"/>
          </p:cNvSpPr>
          <p:nvPr>
            <p:ph type="dt" sz="half" idx="10"/>
          </p:nvPr>
        </p:nvSpPr>
        <p:spPr/>
        <p:txBody>
          <a:bodyPr/>
          <a:lstStyle/>
          <a:p>
            <a:fld id="{5EE9515F-EF3A-4544-A4C7-DB909F882D02}" type="datetime1">
              <a:rPr lang="en-GB" smtClean="0"/>
              <a:t>25/01/2023</a:t>
            </a:fld>
            <a:endParaRPr lang="en-GB"/>
          </a:p>
        </p:txBody>
      </p:sp>
      <p:sp>
        <p:nvSpPr>
          <p:cNvPr id="4" name="Footer Placeholder 3">
            <a:extLst>
              <a:ext uri="{FF2B5EF4-FFF2-40B4-BE49-F238E27FC236}">
                <a16:creationId xmlns:a16="http://schemas.microsoft.com/office/drawing/2014/main" id="{6808E062-8FFD-4BEA-9E4D-0665BABE60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FD1732-3E34-49BE-8B77-1A0F750E24F4}"/>
              </a:ext>
            </a:extLst>
          </p:cNvPr>
          <p:cNvSpPr>
            <a:spLocks noGrp="1"/>
          </p:cNvSpPr>
          <p:nvPr>
            <p:ph type="sldNum" sz="quarter" idx="12"/>
          </p:nvPr>
        </p:nvSpPr>
        <p:spPr/>
        <p:txBody>
          <a:bodyPr/>
          <a:lstStyle/>
          <a:p>
            <a:fld id="{67DE1CF8-1877-4310-8670-A269E8016CAC}" type="slidenum">
              <a:rPr lang="en-GB" smtClean="0"/>
              <a:pPr/>
              <a:t>‹#›</a:t>
            </a:fld>
            <a:endParaRPr lang="en-GB"/>
          </a:p>
        </p:txBody>
      </p:sp>
      <p:sp>
        <p:nvSpPr>
          <p:cNvPr id="6" name="Picture Placeholder 4">
            <a:extLst>
              <a:ext uri="{FF2B5EF4-FFF2-40B4-BE49-F238E27FC236}">
                <a16:creationId xmlns:a16="http://schemas.microsoft.com/office/drawing/2014/main" id="{1DD2EA03-0958-4D81-9330-2608322C4FFA}"/>
              </a:ext>
            </a:extLst>
          </p:cNvPr>
          <p:cNvSpPr>
            <a:spLocks noGrp="1"/>
          </p:cNvSpPr>
          <p:nvPr>
            <p:ph type="pic" sz="quarter" idx="13" hasCustomPrompt="1"/>
          </p:nvPr>
        </p:nvSpPr>
        <p:spPr>
          <a:xfrm>
            <a:off x="0" y="0"/>
            <a:ext cx="9144000" cy="4267200"/>
          </a:xfrm>
          <a:prstGeom prst="rect">
            <a:avLst/>
          </a:prstGeom>
        </p:spPr>
        <p:txBody>
          <a:bodyPr/>
          <a:lstStyle>
            <a:lvl1pPr>
              <a:defRPr/>
            </a:lvl1pPr>
          </a:lstStyle>
          <a:p>
            <a:r>
              <a:rPr lang="en-US"/>
              <a:t>Click icon to add full bleed picture</a:t>
            </a:r>
          </a:p>
        </p:txBody>
      </p:sp>
      <p:sp>
        <p:nvSpPr>
          <p:cNvPr id="8" name="Title 1">
            <a:extLst>
              <a:ext uri="{FF2B5EF4-FFF2-40B4-BE49-F238E27FC236}">
                <a16:creationId xmlns:a16="http://schemas.microsoft.com/office/drawing/2014/main" id="{B52A7153-D257-4B24-9EEA-C9A3F1D1EE96}"/>
              </a:ext>
            </a:extLst>
          </p:cNvPr>
          <p:cNvSpPr>
            <a:spLocks noGrp="1"/>
          </p:cNvSpPr>
          <p:nvPr>
            <p:ph type="title" hasCustomPrompt="1"/>
          </p:nvPr>
        </p:nvSpPr>
        <p:spPr>
          <a:xfrm>
            <a:off x="5628825" y="4348132"/>
            <a:ext cx="3143251" cy="690297"/>
          </a:xfrm>
        </p:spPr>
        <p:txBody>
          <a:bodyPr anchor="b"/>
          <a:lstStyle>
            <a:lvl1pPr>
              <a:defRPr sz="2400"/>
            </a:lvl1pPr>
          </a:lstStyle>
          <a:p>
            <a:r>
              <a:rPr lang="en-US"/>
              <a:t>Click to add</a:t>
            </a:r>
            <a:br>
              <a:rPr lang="en-US"/>
            </a:br>
            <a:r>
              <a:rPr lang="en-US"/>
              <a:t>image caption</a:t>
            </a:r>
            <a:endParaRPr lang="en-GB"/>
          </a:p>
        </p:txBody>
      </p:sp>
    </p:spTree>
    <p:extLst>
      <p:ext uri="{BB962C8B-B14F-4D97-AF65-F5344CB8AC3E}">
        <p14:creationId xmlns:p14="http://schemas.microsoft.com/office/powerpoint/2010/main" val="57664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244F-AB7D-4A1B-B659-7C45DEE6D9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21212D-E935-40DA-A8C3-8B44174E606C}"/>
              </a:ext>
            </a:extLst>
          </p:cNvPr>
          <p:cNvSpPr>
            <a:spLocks noGrp="1"/>
          </p:cNvSpPr>
          <p:nvPr>
            <p:ph type="dt" sz="half" idx="10"/>
          </p:nvPr>
        </p:nvSpPr>
        <p:spPr/>
        <p:txBody>
          <a:bodyPr/>
          <a:lstStyle/>
          <a:p>
            <a:fld id="{FB922975-2842-4F46-9E3A-BD83A4AB70A7}" type="datetime1">
              <a:rPr lang="en-GB" smtClean="0"/>
              <a:t>25/01/2023</a:t>
            </a:fld>
            <a:endParaRPr lang="en-GB"/>
          </a:p>
        </p:txBody>
      </p:sp>
      <p:sp>
        <p:nvSpPr>
          <p:cNvPr id="4" name="Footer Placeholder 3">
            <a:extLst>
              <a:ext uri="{FF2B5EF4-FFF2-40B4-BE49-F238E27FC236}">
                <a16:creationId xmlns:a16="http://schemas.microsoft.com/office/drawing/2014/main" id="{32684AF7-63FF-4F17-8CEC-05F9D0F11F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2C3E4AC-67E3-4249-9DF5-A4C70E5F12DF}"/>
              </a:ext>
            </a:extLst>
          </p:cNvPr>
          <p:cNvSpPr>
            <a:spLocks noGrp="1"/>
          </p:cNvSpPr>
          <p:nvPr>
            <p:ph type="sldNum" sz="quarter" idx="12"/>
          </p:nvPr>
        </p:nvSpPr>
        <p:spPr/>
        <p:txBody>
          <a:bodyPr/>
          <a:lstStyle/>
          <a:p>
            <a:fld id="{67DE1CF8-1877-4310-8670-A269E8016CAC}" type="slidenum">
              <a:rPr lang="en-GB" smtClean="0"/>
              <a:pPr/>
              <a:t>‹#›</a:t>
            </a:fld>
            <a:endParaRPr lang="en-GB"/>
          </a:p>
        </p:txBody>
      </p:sp>
    </p:spTree>
    <p:extLst>
      <p:ext uri="{BB962C8B-B14F-4D97-AF65-F5344CB8AC3E}">
        <p14:creationId xmlns:p14="http://schemas.microsoft.com/office/powerpoint/2010/main" val="2752392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926B6-9036-4126-AE1F-8A37EA538A2C}"/>
              </a:ext>
            </a:extLst>
          </p:cNvPr>
          <p:cNvSpPr>
            <a:spLocks noGrp="1"/>
          </p:cNvSpPr>
          <p:nvPr>
            <p:ph type="dt" sz="half" idx="10"/>
          </p:nvPr>
        </p:nvSpPr>
        <p:spPr/>
        <p:txBody>
          <a:bodyPr/>
          <a:lstStyle/>
          <a:p>
            <a:fld id="{160FE109-D549-48E1-9AC0-88A28FCC05A2}" type="datetime1">
              <a:rPr lang="en-GB" smtClean="0"/>
              <a:t>25/01/2023</a:t>
            </a:fld>
            <a:endParaRPr lang="en-GB"/>
          </a:p>
        </p:txBody>
      </p:sp>
      <p:sp>
        <p:nvSpPr>
          <p:cNvPr id="3" name="Footer Placeholder 2">
            <a:extLst>
              <a:ext uri="{FF2B5EF4-FFF2-40B4-BE49-F238E27FC236}">
                <a16:creationId xmlns:a16="http://schemas.microsoft.com/office/drawing/2014/main" id="{889A293D-86F4-467C-A6B2-024611FA1E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759A11-3108-4192-81AD-C415E05429B6}"/>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55765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2572744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ext Placeholder 8">
            <a:extLst>
              <a:ext uri="{FF2B5EF4-FFF2-40B4-BE49-F238E27FC236}">
                <a16:creationId xmlns:a16="http://schemas.microsoft.com/office/drawing/2014/main" id="{A1277E6E-6749-489A-9A65-DFF1D7BE377F}"/>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90494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273844"/>
            <a:ext cx="8402400" cy="99417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369219"/>
            <a:ext cx="840240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D6B97AD8-1FCE-4D4C-86B9-3F1377F62059}" type="datetime1">
              <a:rPr lang="en-GB" smtClean="0"/>
              <a:t>25/01/2023</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a:xfrm>
            <a:off x="6715800" y="4361092"/>
            <a:ext cx="2057400" cy="273844"/>
          </a:xfrm>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ext Placeholder 8">
            <a:extLst>
              <a:ext uri="{FF2B5EF4-FFF2-40B4-BE49-F238E27FC236}">
                <a16:creationId xmlns:a16="http://schemas.microsoft.com/office/drawing/2014/main" id="{912F0D55-9CD8-4149-AC74-111428CB375C}"/>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54925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EC0E44-31DD-4789-86DE-B6E31155F116}"/>
              </a:ext>
            </a:extLst>
          </p:cNvPr>
          <p:cNvSpPr/>
          <p:nvPr userDrawn="1"/>
        </p:nvSpPr>
        <p:spPr>
          <a:xfrm>
            <a:off x="5708655" y="-3175"/>
            <a:ext cx="3435351"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99D62B8-D7ED-4B07-9A04-1E3FEAB2A48C}"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ext Placeholder 8">
            <a:extLst>
              <a:ext uri="{FF2B5EF4-FFF2-40B4-BE49-F238E27FC236}">
                <a16:creationId xmlns:a16="http://schemas.microsoft.com/office/drawing/2014/main" id="{B31D6D51-0B2F-EE4F-A57F-A63BF66DADA2}"/>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669901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Picture Placeholder 8">
            <a:extLst>
              <a:ext uri="{FF2B5EF4-FFF2-40B4-BE49-F238E27FC236}">
                <a16:creationId xmlns:a16="http://schemas.microsoft.com/office/drawing/2014/main" id="{07491796-214B-45DE-99F8-B1AF36C957CE}"/>
              </a:ext>
            </a:extLst>
          </p:cNvPr>
          <p:cNvSpPr>
            <a:spLocks noGrp="1"/>
          </p:cNvSpPr>
          <p:nvPr>
            <p:ph type="pic" sz="quarter" idx="13"/>
          </p:nvPr>
        </p:nvSpPr>
        <p:spPr>
          <a:xfrm>
            <a:off x="5682359" y="0"/>
            <a:ext cx="3461647"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p>
        </p:txBody>
      </p:sp>
      <p:sp>
        <p:nvSpPr>
          <p:cNvPr id="10" name="Text Placeholder 8">
            <a:extLst>
              <a:ext uri="{FF2B5EF4-FFF2-40B4-BE49-F238E27FC236}">
                <a16:creationId xmlns:a16="http://schemas.microsoft.com/office/drawing/2014/main" id="{616DADB9-326D-1548-B650-735E35C21D8B}"/>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3882890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903D7F4-2AD2-4C9C-9330-C03E0E70D3F1}"/>
              </a:ext>
            </a:extLst>
          </p:cNvPr>
          <p:cNvSpPr/>
          <p:nvPr userDrawn="1"/>
        </p:nvSpPr>
        <p:spPr>
          <a:xfrm>
            <a:off x="5708655" y="-3175"/>
            <a:ext cx="3435351"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3E2C485A-CFD1-4426-A587-FCC12D6AD237}" type="datetime1">
              <a:rPr lang="en-GB" smtClean="0"/>
              <a:pPr/>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
        <p:nvSpPr>
          <p:cNvPr id="9" name="Text Placeholder 8">
            <a:extLst>
              <a:ext uri="{FF2B5EF4-FFF2-40B4-BE49-F238E27FC236}">
                <a16:creationId xmlns:a16="http://schemas.microsoft.com/office/drawing/2014/main" id="{32F72749-A371-1D44-B1FE-5603940BB6B8}"/>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chemeClr val="bg1"/>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861229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D904E3C7-3434-41F6-8009-C52959A159FA}" type="datetime1">
              <a:rPr lang="en-GB" smtClean="0"/>
              <a:pPr/>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
        <p:nvSpPr>
          <p:cNvPr id="7" name="Picture Placeholder 8">
            <a:extLst>
              <a:ext uri="{FF2B5EF4-FFF2-40B4-BE49-F238E27FC236}">
                <a16:creationId xmlns:a16="http://schemas.microsoft.com/office/drawing/2014/main" id="{558EBCF5-E0AC-439B-A35D-E3E76706493D}"/>
              </a:ext>
            </a:extLst>
          </p:cNvPr>
          <p:cNvSpPr>
            <a:spLocks noGrp="1"/>
          </p:cNvSpPr>
          <p:nvPr>
            <p:ph type="pic" sz="quarter" idx="13"/>
          </p:nvPr>
        </p:nvSpPr>
        <p:spPr>
          <a:xfrm>
            <a:off x="5682359" y="0"/>
            <a:ext cx="3461647"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p>
        </p:txBody>
      </p:sp>
      <p:sp>
        <p:nvSpPr>
          <p:cNvPr id="9" name="Text Placeholder 8">
            <a:extLst>
              <a:ext uri="{FF2B5EF4-FFF2-40B4-BE49-F238E27FC236}">
                <a16:creationId xmlns:a16="http://schemas.microsoft.com/office/drawing/2014/main" id="{2E05A56F-2D56-478C-8B76-D1EA61ECFB6D}"/>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chemeClr val="bg1"/>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2362288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680400"/>
            <a:ext cx="5259600" cy="11016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825200"/>
            <a:ext cx="5259600" cy="25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F0F96329-32E5-45D1-A44F-3528B41BEAB5}" type="datetime1">
              <a:rPr lang="en-GB" smtClean="0"/>
              <a:t>25/01/2023</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7" name="Picture Placeholder 8">
            <a:extLst>
              <a:ext uri="{FF2B5EF4-FFF2-40B4-BE49-F238E27FC236}">
                <a16:creationId xmlns:a16="http://schemas.microsoft.com/office/drawing/2014/main" id="{F8083C25-9322-4123-BA6A-1F002C5AC178}"/>
              </a:ext>
            </a:extLst>
          </p:cNvPr>
          <p:cNvSpPr>
            <a:spLocks noGrp="1"/>
          </p:cNvSpPr>
          <p:nvPr>
            <p:ph type="pic" sz="quarter" idx="13"/>
          </p:nvPr>
        </p:nvSpPr>
        <p:spPr>
          <a:xfrm>
            <a:off x="5682359" y="0"/>
            <a:ext cx="3461647" cy="5143500"/>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noFill/>
        </p:spPr>
        <p:txBody>
          <a:bodyPr/>
          <a:lstStyle/>
          <a:p>
            <a:r>
              <a:rPr lang="en-US"/>
              <a:t>Click icon to add picture</a:t>
            </a:r>
          </a:p>
        </p:txBody>
      </p:sp>
      <p:sp>
        <p:nvSpPr>
          <p:cNvPr id="10" name="Text Placeholder 8">
            <a:extLst>
              <a:ext uri="{FF2B5EF4-FFF2-40B4-BE49-F238E27FC236}">
                <a16:creationId xmlns:a16="http://schemas.microsoft.com/office/drawing/2014/main" id="{B60B14CD-4A00-594A-AAD9-53EA942B524C}"/>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2726975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1" y="1369219"/>
            <a:ext cx="4144051"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053E6F-F562-4865-866C-DA32BD24462E}"/>
              </a:ext>
            </a:extLst>
          </p:cNvPr>
          <p:cNvSpPr>
            <a:spLocks noGrp="1"/>
          </p:cNvSpPr>
          <p:nvPr>
            <p:ph sz="half" idx="2"/>
          </p:nvPr>
        </p:nvSpPr>
        <p:spPr>
          <a:xfrm>
            <a:off x="4629149" y="1369219"/>
            <a:ext cx="4144051"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12952901-F037-4335-90F2-449535D19421}" type="datetime1">
              <a:rPr lang="en-GB" smtClean="0"/>
              <a:t>25/01/2023</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0" name="Text Placeholder 8">
            <a:extLst>
              <a:ext uri="{FF2B5EF4-FFF2-40B4-BE49-F238E27FC236}">
                <a16:creationId xmlns:a16="http://schemas.microsoft.com/office/drawing/2014/main" id="{5D3A08AC-C1EC-5445-AB28-5F047F0DB56D}"/>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1607494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1" y="1369219"/>
            <a:ext cx="4144051"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AD08A0A7-EE55-43F8-B9FF-48474BF01C62}" type="datetime1">
              <a:rPr lang="en-GB" smtClean="0"/>
              <a:t>25/01/2023</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Picture Placeholder 8">
            <a:extLst>
              <a:ext uri="{FF2B5EF4-FFF2-40B4-BE49-F238E27FC236}">
                <a16:creationId xmlns:a16="http://schemas.microsoft.com/office/drawing/2014/main" id="{124EC5BB-E888-4D27-BEC1-966A6DA6EAE2}"/>
              </a:ext>
            </a:extLst>
          </p:cNvPr>
          <p:cNvSpPr>
            <a:spLocks noGrp="1"/>
          </p:cNvSpPr>
          <p:nvPr>
            <p:ph type="pic" sz="quarter" idx="13"/>
          </p:nvPr>
        </p:nvSpPr>
        <p:spPr>
          <a:xfrm>
            <a:off x="4629600" y="1369219"/>
            <a:ext cx="4143600" cy="2888456"/>
          </a:xfrm>
        </p:spPr>
        <p:txBody>
          <a:bodyPr/>
          <a:lstStyle>
            <a:lvl1pPr>
              <a:defRPr/>
            </a:lvl1pPr>
          </a:lstStyle>
          <a:p>
            <a:r>
              <a:rPr lang="en-US"/>
              <a:t>Click icon to add picture</a:t>
            </a:r>
            <a:endParaRPr lang="en-GB"/>
          </a:p>
        </p:txBody>
      </p:sp>
      <p:sp>
        <p:nvSpPr>
          <p:cNvPr id="11" name="Text Placeholder 8">
            <a:extLst>
              <a:ext uri="{FF2B5EF4-FFF2-40B4-BE49-F238E27FC236}">
                <a16:creationId xmlns:a16="http://schemas.microsoft.com/office/drawing/2014/main" id="{F9CD2AA8-A7AF-544F-97FA-69AF01153087}"/>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966367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98CD2CEE-C7C6-454F-BABA-D3C681293B7D}"/>
              </a:ext>
            </a:extLst>
          </p:cNvPr>
          <p:cNvSpPr>
            <a:spLocks noGrp="1"/>
          </p:cNvSpPr>
          <p:nvPr>
            <p:ph type="pic" sz="quarter" idx="13"/>
          </p:nvPr>
        </p:nvSpPr>
        <p:spPr>
          <a:xfrm>
            <a:off x="370800" y="335674"/>
            <a:ext cx="8402400" cy="3553088"/>
          </a:xfrm>
          <a:prstGeom prst="rect">
            <a:avLst/>
          </a:prstGeom>
        </p:spPr>
        <p:txBody>
          <a:bodyPr/>
          <a:lstStyle>
            <a:lvl1pPr>
              <a:defRPr/>
            </a:lvl1pPr>
          </a:lstStyle>
          <a:p>
            <a:r>
              <a:rPr lang="en-US"/>
              <a:t>Click icon to add picture</a:t>
            </a:r>
          </a:p>
        </p:txBody>
      </p:sp>
      <p:sp>
        <p:nvSpPr>
          <p:cNvPr id="3" name="Date Placeholder 2">
            <a:extLst>
              <a:ext uri="{FF2B5EF4-FFF2-40B4-BE49-F238E27FC236}">
                <a16:creationId xmlns:a16="http://schemas.microsoft.com/office/drawing/2014/main" id="{E10179F0-3632-4679-B6A5-46A0CB570E33}"/>
              </a:ext>
            </a:extLst>
          </p:cNvPr>
          <p:cNvSpPr>
            <a:spLocks noGrp="1"/>
          </p:cNvSpPr>
          <p:nvPr>
            <p:ph type="dt" sz="half" idx="10"/>
          </p:nvPr>
        </p:nvSpPr>
        <p:spPr/>
        <p:txBody>
          <a:bodyPr/>
          <a:lstStyle/>
          <a:p>
            <a:fld id="{3FAA1A33-3FCE-4155-9EE2-6FE5EF3C5DC7}" type="datetime1">
              <a:rPr lang="en-GB" smtClean="0"/>
              <a:t>25/01/2023</a:t>
            </a:fld>
            <a:endParaRPr lang="en-GB"/>
          </a:p>
        </p:txBody>
      </p:sp>
      <p:sp>
        <p:nvSpPr>
          <p:cNvPr id="4" name="Footer Placeholder 3">
            <a:extLst>
              <a:ext uri="{FF2B5EF4-FFF2-40B4-BE49-F238E27FC236}">
                <a16:creationId xmlns:a16="http://schemas.microsoft.com/office/drawing/2014/main" id="{DD3D66F0-0409-41B5-8F0F-17515FC29F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2F6746-0473-414F-B00B-B98335701938}"/>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Rectangle 10">
            <a:extLst>
              <a:ext uri="{FF2B5EF4-FFF2-40B4-BE49-F238E27FC236}">
                <a16:creationId xmlns:a16="http://schemas.microsoft.com/office/drawing/2014/main" id="{F658813F-CBC4-43D6-900B-5F80FF478B19}"/>
              </a:ext>
            </a:extLst>
          </p:cNvPr>
          <p:cNvSpPr/>
          <p:nvPr userDrawn="1"/>
        </p:nvSpPr>
        <p:spPr>
          <a:xfrm>
            <a:off x="0" y="0"/>
            <a:ext cx="9144000" cy="4224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5" name="Title 1">
            <a:extLst>
              <a:ext uri="{FF2B5EF4-FFF2-40B4-BE49-F238E27FC236}">
                <a16:creationId xmlns:a16="http://schemas.microsoft.com/office/drawing/2014/main" id="{9A113D54-2F93-4A2E-8BB5-789218AEBACE}"/>
              </a:ext>
            </a:extLst>
          </p:cNvPr>
          <p:cNvSpPr>
            <a:spLocks noGrp="1"/>
          </p:cNvSpPr>
          <p:nvPr>
            <p:ph type="title" hasCustomPrompt="1"/>
          </p:nvPr>
        </p:nvSpPr>
        <p:spPr>
          <a:xfrm>
            <a:off x="5628825" y="4348132"/>
            <a:ext cx="3143251" cy="690297"/>
          </a:xfrm>
        </p:spPr>
        <p:txBody>
          <a:bodyPr anchor="b"/>
          <a:lstStyle>
            <a:lvl1pPr>
              <a:defRPr sz="2400"/>
            </a:lvl1pPr>
          </a:lstStyle>
          <a:p>
            <a:r>
              <a:rPr lang="en-US"/>
              <a:t>Click to add</a:t>
            </a:r>
            <a:br>
              <a:rPr lang="en-US"/>
            </a:br>
            <a:r>
              <a:rPr lang="en-US"/>
              <a:t>image caption</a:t>
            </a:r>
            <a:endParaRPr lang="en-GB"/>
          </a:p>
        </p:txBody>
      </p:sp>
      <p:sp>
        <p:nvSpPr>
          <p:cNvPr id="9" name="Text Placeholder 8">
            <a:extLst>
              <a:ext uri="{FF2B5EF4-FFF2-40B4-BE49-F238E27FC236}">
                <a16:creationId xmlns:a16="http://schemas.microsoft.com/office/drawing/2014/main" id="{1F8FFA18-F149-0A48-9FB8-6C2B11B51F02}"/>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269729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273844"/>
            <a:ext cx="8402400" cy="99417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369219"/>
            <a:ext cx="840240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D6B97AD8-1FCE-4D4C-86B9-3F1377F62059}" type="datetime1">
              <a:rPr lang="en-GB" smtClean="0"/>
              <a:t>25/01/2023</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a:xfrm>
            <a:off x="6715800" y="4361092"/>
            <a:ext cx="2057400" cy="273844"/>
          </a:xfrm>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867893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666FB1-7EB8-48D4-BBC6-25C76E69EA69}"/>
              </a:ext>
            </a:extLst>
          </p:cNvPr>
          <p:cNvSpPr>
            <a:spLocks noGrp="1"/>
          </p:cNvSpPr>
          <p:nvPr>
            <p:ph type="dt" sz="half" idx="10"/>
          </p:nvPr>
        </p:nvSpPr>
        <p:spPr/>
        <p:txBody>
          <a:bodyPr/>
          <a:lstStyle/>
          <a:p>
            <a:fld id="{5EE9515F-EF3A-4544-A4C7-DB909F882D02}" type="datetime1">
              <a:rPr lang="en-GB" smtClean="0"/>
              <a:t>25/01/2023</a:t>
            </a:fld>
            <a:endParaRPr lang="en-GB"/>
          </a:p>
        </p:txBody>
      </p:sp>
      <p:sp>
        <p:nvSpPr>
          <p:cNvPr id="4" name="Footer Placeholder 3">
            <a:extLst>
              <a:ext uri="{FF2B5EF4-FFF2-40B4-BE49-F238E27FC236}">
                <a16:creationId xmlns:a16="http://schemas.microsoft.com/office/drawing/2014/main" id="{6808E062-8FFD-4BEA-9E4D-0665BABE60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FD1732-3E34-49BE-8B77-1A0F750E24F4}"/>
              </a:ext>
            </a:extLst>
          </p:cNvPr>
          <p:cNvSpPr>
            <a:spLocks noGrp="1"/>
          </p:cNvSpPr>
          <p:nvPr>
            <p:ph type="sldNum" sz="quarter" idx="12"/>
          </p:nvPr>
        </p:nvSpPr>
        <p:spPr/>
        <p:txBody>
          <a:bodyPr/>
          <a:lstStyle/>
          <a:p>
            <a:fld id="{67DE1CF8-1877-4310-8670-A269E8016CAC}" type="slidenum">
              <a:rPr lang="en-GB" smtClean="0"/>
              <a:pPr/>
              <a:t>‹#›</a:t>
            </a:fld>
            <a:endParaRPr lang="en-GB"/>
          </a:p>
        </p:txBody>
      </p:sp>
      <p:sp>
        <p:nvSpPr>
          <p:cNvPr id="6" name="Picture Placeholder 4">
            <a:extLst>
              <a:ext uri="{FF2B5EF4-FFF2-40B4-BE49-F238E27FC236}">
                <a16:creationId xmlns:a16="http://schemas.microsoft.com/office/drawing/2014/main" id="{1DD2EA03-0958-4D81-9330-2608322C4FFA}"/>
              </a:ext>
            </a:extLst>
          </p:cNvPr>
          <p:cNvSpPr>
            <a:spLocks noGrp="1"/>
          </p:cNvSpPr>
          <p:nvPr>
            <p:ph type="pic" sz="quarter" idx="13" hasCustomPrompt="1"/>
          </p:nvPr>
        </p:nvSpPr>
        <p:spPr>
          <a:xfrm>
            <a:off x="0" y="0"/>
            <a:ext cx="9144000" cy="4267200"/>
          </a:xfrm>
          <a:prstGeom prst="rect">
            <a:avLst/>
          </a:prstGeom>
        </p:spPr>
        <p:txBody>
          <a:bodyPr/>
          <a:lstStyle>
            <a:lvl1pPr>
              <a:defRPr/>
            </a:lvl1pPr>
          </a:lstStyle>
          <a:p>
            <a:r>
              <a:rPr lang="en-US"/>
              <a:t>Click icon to add full bleed picture</a:t>
            </a:r>
          </a:p>
        </p:txBody>
      </p:sp>
      <p:sp>
        <p:nvSpPr>
          <p:cNvPr id="9" name="Title 1">
            <a:extLst>
              <a:ext uri="{FF2B5EF4-FFF2-40B4-BE49-F238E27FC236}">
                <a16:creationId xmlns:a16="http://schemas.microsoft.com/office/drawing/2014/main" id="{669A0CDB-B305-4654-820B-083E7FB4BF93}"/>
              </a:ext>
            </a:extLst>
          </p:cNvPr>
          <p:cNvSpPr>
            <a:spLocks noGrp="1"/>
          </p:cNvSpPr>
          <p:nvPr>
            <p:ph type="title" hasCustomPrompt="1"/>
          </p:nvPr>
        </p:nvSpPr>
        <p:spPr>
          <a:xfrm>
            <a:off x="5628825" y="4348132"/>
            <a:ext cx="3143251" cy="690297"/>
          </a:xfrm>
        </p:spPr>
        <p:txBody>
          <a:bodyPr anchor="b"/>
          <a:lstStyle>
            <a:lvl1pPr>
              <a:defRPr sz="2400"/>
            </a:lvl1pPr>
          </a:lstStyle>
          <a:p>
            <a:r>
              <a:rPr lang="en-US"/>
              <a:t>Click to add</a:t>
            </a:r>
            <a:br>
              <a:rPr lang="en-US"/>
            </a:br>
            <a:r>
              <a:rPr lang="en-US"/>
              <a:t>image caption</a:t>
            </a:r>
            <a:endParaRPr lang="en-GB"/>
          </a:p>
        </p:txBody>
      </p:sp>
      <p:sp>
        <p:nvSpPr>
          <p:cNvPr id="10" name="Text Placeholder 8">
            <a:extLst>
              <a:ext uri="{FF2B5EF4-FFF2-40B4-BE49-F238E27FC236}">
                <a16:creationId xmlns:a16="http://schemas.microsoft.com/office/drawing/2014/main" id="{9FC92C9B-A566-5746-8B37-73483CA90870}"/>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55462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244F-AB7D-4A1B-B659-7C45DEE6D9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21212D-E935-40DA-A8C3-8B44174E606C}"/>
              </a:ext>
            </a:extLst>
          </p:cNvPr>
          <p:cNvSpPr>
            <a:spLocks noGrp="1"/>
          </p:cNvSpPr>
          <p:nvPr>
            <p:ph type="dt" sz="half" idx="10"/>
          </p:nvPr>
        </p:nvSpPr>
        <p:spPr/>
        <p:txBody>
          <a:bodyPr/>
          <a:lstStyle/>
          <a:p>
            <a:fld id="{FB922975-2842-4F46-9E3A-BD83A4AB70A7}" type="datetime1">
              <a:rPr lang="en-GB" smtClean="0"/>
              <a:t>25/01/2023</a:t>
            </a:fld>
            <a:endParaRPr lang="en-GB"/>
          </a:p>
        </p:txBody>
      </p:sp>
      <p:sp>
        <p:nvSpPr>
          <p:cNvPr id="4" name="Footer Placeholder 3">
            <a:extLst>
              <a:ext uri="{FF2B5EF4-FFF2-40B4-BE49-F238E27FC236}">
                <a16:creationId xmlns:a16="http://schemas.microsoft.com/office/drawing/2014/main" id="{32684AF7-63FF-4F17-8CEC-05F9D0F11F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2C3E4AC-67E3-4249-9DF5-A4C70E5F12DF}"/>
              </a:ext>
            </a:extLst>
          </p:cNvPr>
          <p:cNvSpPr>
            <a:spLocks noGrp="1"/>
          </p:cNvSpPr>
          <p:nvPr>
            <p:ph type="sldNum" sz="quarter" idx="12"/>
          </p:nvPr>
        </p:nvSpPr>
        <p:spPr/>
        <p:txBody>
          <a:bodyPr/>
          <a:lstStyle/>
          <a:p>
            <a:fld id="{67DE1CF8-1877-4310-8670-A269E8016CAC}" type="slidenum">
              <a:rPr lang="en-GB" smtClean="0"/>
              <a:pPr/>
              <a:t>‹#›</a:t>
            </a:fld>
            <a:endParaRPr lang="en-GB"/>
          </a:p>
        </p:txBody>
      </p:sp>
      <p:sp>
        <p:nvSpPr>
          <p:cNvPr id="8" name="Text Placeholder 8">
            <a:extLst>
              <a:ext uri="{FF2B5EF4-FFF2-40B4-BE49-F238E27FC236}">
                <a16:creationId xmlns:a16="http://schemas.microsoft.com/office/drawing/2014/main" id="{1E47F59D-6A22-FA41-8C19-6774E8F92CD1}"/>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2457578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926B6-9036-4126-AE1F-8A37EA538A2C}"/>
              </a:ext>
            </a:extLst>
          </p:cNvPr>
          <p:cNvSpPr>
            <a:spLocks noGrp="1"/>
          </p:cNvSpPr>
          <p:nvPr>
            <p:ph type="dt" sz="half" idx="10"/>
          </p:nvPr>
        </p:nvSpPr>
        <p:spPr/>
        <p:txBody>
          <a:bodyPr/>
          <a:lstStyle/>
          <a:p>
            <a:fld id="{160FE109-D549-48E1-9AC0-88A28FCC05A2}" type="datetime1">
              <a:rPr lang="en-GB" smtClean="0"/>
              <a:t>25/01/2023</a:t>
            </a:fld>
            <a:endParaRPr lang="en-GB"/>
          </a:p>
        </p:txBody>
      </p:sp>
      <p:sp>
        <p:nvSpPr>
          <p:cNvPr id="3" name="Footer Placeholder 2">
            <a:extLst>
              <a:ext uri="{FF2B5EF4-FFF2-40B4-BE49-F238E27FC236}">
                <a16:creationId xmlns:a16="http://schemas.microsoft.com/office/drawing/2014/main" id="{889A293D-86F4-467C-A6B2-024611FA1E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759A11-3108-4192-81AD-C415E05429B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7" name="Text Placeholder 8">
            <a:extLst>
              <a:ext uri="{FF2B5EF4-FFF2-40B4-BE49-F238E27FC236}">
                <a16:creationId xmlns:a16="http://schemas.microsoft.com/office/drawing/2014/main" id="{B63C5EA1-55AB-5E40-9DEF-74679B0447ED}"/>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bristol.ac.uk/&lt;add </a:t>
            </a:r>
            <a:r>
              <a:rPr lang="en-US" err="1"/>
              <a:t>url</a:t>
            </a:r>
            <a:r>
              <a:rPr lang="en-US"/>
              <a:t>&gt;</a:t>
            </a:r>
            <a:endParaRPr lang="en-GB"/>
          </a:p>
        </p:txBody>
      </p:sp>
    </p:spTree>
    <p:extLst>
      <p:ext uri="{BB962C8B-B14F-4D97-AF65-F5344CB8AC3E}">
        <p14:creationId xmlns:p14="http://schemas.microsoft.com/office/powerpoint/2010/main" val="643161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EC0E44-31DD-4789-86DE-B6E31155F116}"/>
              </a:ext>
            </a:extLst>
          </p:cNvPr>
          <p:cNvSpPr/>
          <p:nvPr userDrawn="1"/>
        </p:nvSpPr>
        <p:spPr>
          <a:xfrm>
            <a:off x="5708655" y="-3175"/>
            <a:ext cx="3435351"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99D62B8-D7ED-4B07-9A04-1E3FEAB2A48C}"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316526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Picture Placeholder 8">
            <a:extLst>
              <a:ext uri="{FF2B5EF4-FFF2-40B4-BE49-F238E27FC236}">
                <a16:creationId xmlns:a16="http://schemas.microsoft.com/office/drawing/2014/main" id="{07491796-214B-45DE-99F8-B1AF36C957CE}"/>
              </a:ext>
            </a:extLst>
          </p:cNvPr>
          <p:cNvSpPr>
            <a:spLocks noGrp="1"/>
          </p:cNvSpPr>
          <p:nvPr>
            <p:ph type="pic" sz="quarter" idx="13"/>
          </p:nvPr>
        </p:nvSpPr>
        <p:spPr>
          <a:xfrm>
            <a:off x="5682359" y="0"/>
            <a:ext cx="3461647"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p>
        </p:txBody>
      </p:sp>
    </p:spTree>
    <p:extLst>
      <p:ext uri="{BB962C8B-B14F-4D97-AF65-F5344CB8AC3E}">
        <p14:creationId xmlns:p14="http://schemas.microsoft.com/office/powerpoint/2010/main" val="265958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903D7F4-2AD2-4C9C-9330-C03E0E70D3F1}"/>
              </a:ext>
            </a:extLst>
          </p:cNvPr>
          <p:cNvSpPr/>
          <p:nvPr userDrawn="1"/>
        </p:nvSpPr>
        <p:spPr>
          <a:xfrm>
            <a:off x="5708655" y="-3175"/>
            <a:ext cx="3435351"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3E2C485A-CFD1-4426-A587-FCC12D6AD237}" type="datetime1">
              <a:rPr lang="en-GB" smtClean="0"/>
              <a:pPr/>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Tree>
    <p:extLst>
      <p:ext uri="{BB962C8B-B14F-4D97-AF65-F5344CB8AC3E}">
        <p14:creationId xmlns:p14="http://schemas.microsoft.com/office/powerpoint/2010/main" val="174216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bg1"/>
                </a:solidFill>
              </a:defRPr>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D904E3C7-3434-41F6-8009-C52959A159FA}" type="datetime1">
              <a:rPr lang="en-GB" smtClean="0"/>
              <a:pPr/>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
        <p:nvSpPr>
          <p:cNvPr id="7" name="Picture Placeholder 8">
            <a:extLst>
              <a:ext uri="{FF2B5EF4-FFF2-40B4-BE49-F238E27FC236}">
                <a16:creationId xmlns:a16="http://schemas.microsoft.com/office/drawing/2014/main" id="{558EBCF5-E0AC-439B-A35D-E3E76706493D}"/>
              </a:ext>
            </a:extLst>
          </p:cNvPr>
          <p:cNvSpPr>
            <a:spLocks noGrp="1"/>
          </p:cNvSpPr>
          <p:nvPr>
            <p:ph type="pic" sz="quarter" idx="13"/>
          </p:nvPr>
        </p:nvSpPr>
        <p:spPr>
          <a:xfrm>
            <a:off x="5682359" y="0"/>
            <a:ext cx="3461647"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p>
        </p:txBody>
      </p:sp>
    </p:spTree>
    <p:extLst>
      <p:ext uri="{BB962C8B-B14F-4D97-AF65-F5344CB8AC3E}">
        <p14:creationId xmlns:p14="http://schemas.microsoft.com/office/powerpoint/2010/main" val="57906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EC0E44-31DD-4789-86DE-B6E31155F116}"/>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99D62B8-D7ED-4B07-9A04-1E3FEAB2A48C}"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3165264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25/01/2023</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Picture Placeholder 8">
            <a:extLst>
              <a:ext uri="{FF2B5EF4-FFF2-40B4-BE49-F238E27FC236}">
                <a16:creationId xmlns:a16="http://schemas.microsoft.com/office/drawing/2014/main" id="{07491796-214B-45DE-99F8-B1AF36C957CE}"/>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endParaRPr lang="en-US" dirty="0"/>
          </a:p>
        </p:txBody>
      </p:sp>
    </p:spTree>
    <p:extLst>
      <p:ext uri="{BB962C8B-B14F-4D97-AF65-F5344CB8AC3E}">
        <p14:creationId xmlns:p14="http://schemas.microsoft.com/office/powerpoint/2010/main" val="265958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C7EFF-4B85-47B4-9AEE-BAC2AEA4EE42}"/>
              </a:ext>
            </a:extLst>
          </p:cNvPr>
          <p:cNvSpPr>
            <a:spLocks noGrp="1"/>
          </p:cNvSpPr>
          <p:nvPr>
            <p:ph type="title"/>
          </p:nvPr>
        </p:nvSpPr>
        <p:spPr>
          <a:xfrm>
            <a:off x="370800" y="273844"/>
            <a:ext cx="8402400" cy="994172"/>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BE355A-FC37-40C1-881B-11D9A87A1E61}"/>
              </a:ext>
            </a:extLst>
          </p:cNvPr>
          <p:cNvSpPr>
            <a:spLocks noGrp="1"/>
          </p:cNvSpPr>
          <p:nvPr>
            <p:ph type="body" idx="1"/>
          </p:nvPr>
        </p:nvSpPr>
        <p:spPr>
          <a:xfrm>
            <a:off x="370800" y="1369225"/>
            <a:ext cx="8402400" cy="28949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AC79F3-7BFD-4B2B-9937-D0CB01C01D76}"/>
              </a:ext>
            </a:extLst>
          </p:cNvPr>
          <p:cNvSpPr>
            <a:spLocks noGrp="1"/>
          </p:cNvSpPr>
          <p:nvPr>
            <p:ph type="dt" sz="half" idx="2"/>
          </p:nvPr>
        </p:nvSpPr>
        <p:spPr>
          <a:xfrm>
            <a:off x="370800" y="4361092"/>
            <a:ext cx="2057400" cy="273844"/>
          </a:xfrm>
          <a:prstGeom prst="rect">
            <a:avLst/>
          </a:prstGeom>
        </p:spPr>
        <p:txBody>
          <a:bodyPr vert="horz" lIns="91440" tIns="45720" rIns="91440" bIns="45720" rtlCol="0" anchor="ctr"/>
          <a:lstStyle>
            <a:lvl1pPr algn="l">
              <a:defRPr sz="1200" b="0">
                <a:solidFill>
                  <a:schemeClr val="tx1"/>
                </a:solidFill>
                <a:latin typeface="Arial" panose="020B0604020202020204" pitchFamily="34" charset="0"/>
                <a:cs typeface="Arial" panose="020B0604020202020204" pitchFamily="34" charset="0"/>
              </a:defRPr>
            </a:lvl1pPr>
          </a:lstStyle>
          <a:p>
            <a:fld id="{54D2579E-D2B3-420A-972D-0CF396453095}" type="datetime1">
              <a:rPr lang="en-GB" smtClean="0"/>
              <a:pPr/>
              <a:t>25/01/2023</a:t>
            </a:fld>
            <a:endParaRPr lang="en-GB"/>
          </a:p>
        </p:txBody>
      </p:sp>
      <p:sp>
        <p:nvSpPr>
          <p:cNvPr id="5" name="Footer Placeholder 4">
            <a:extLst>
              <a:ext uri="{FF2B5EF4-FFF2-40B4-BE49-F238E27FC236}">
                <a16:creationId xmlns:a16="http://schemas.microsoft.com/office/drawing/2014/main" id="{85D0D257-02C6-4B88-B728-A31860AD3CB2}"/>
              </a:ext>
            </a:extLst>
          </p:cNvPr>
          <p:cNvSpPr>
            <a:spLocks noGrp="1"/>
          </p:cNvSpPr>
          <p:nvPr>
            <p:ph type="ftr" sz="quarter" idx="3"/>
          </p:nvPr>
        </p:nvSpPr>
        <p:spPr>
          <a:xfrm>
            <a:off x="6715800" y="4361092"/>
            <a:ext cx="2057400" cy="273844"/>
          </a:xfrm>
          <a:prstGeom prst="rect">
            <a:avLst/>
          </a:prstGeom>
        </p:spPr>
        <p:txBody>
          <a:bodyPr vert="horz" lIns="91440" tIns="45720" rIns="91440" bIns="45720" rtlCol="0" anchor="ctr"/>
          <a:lstStyle>
            <a:lvl1pPr algn="r">
              <a:defRPr sz="1200" b="0">
                <a:solidFill>
                  <a:schemeClr val="tx1"/>
                </a:solidFill>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3201B7CE-A778-4036-BB74-3EFF1FE745A8}"/>
              </a:ext>
            </a:extLst>
          </p:cNvPr>
          <p:cNvSpPr>
            <a:spLocks noGrp="1"/>
          </p:cNvSpPr>
          <p:nvPr>
            <p:ph type="sldNum" sz="quarter" idx="4"/>
          </p:nvPr>
        </p:nvSpPr>
        <p:spPr>
          <a:xfrm>
            <a:off x="4321627" y="4771676"/>
            <a:ext cx="540000" cy="273844"/>
          </a:xfrm>
          <a:prstGeom prst="rect">
            <a:avLst/>
          </a:prstGeom>
        </p:spPr>
        <p:txBody>
          <a:bodyPr vert="horz" lIns="91440" tIns="45720" rIns="91440" bIns="45720" rtlCol="0" anchor="ctr"/>
          <a:lstStyle>
            <a:lvl1pPr algn="ctr">
              <a:defRPr sz="1200" b="0">
                <a:solidFill>
                  <a:schemeClr val="tx1"/>
                </a:solidFill>
                <a:latin typeface="Arial" panose="020B0604020202020204" pitchFamily="34" charset="0"/>
                <a:cs typeface="Arial" panose="020B0604020202020204" pitchFamily="34" charset="0"/>
              </a:defRPr>
            </a:lvl1pPr>
          </a:lstStyle>
          <a:p>
            <a:fld id="{67DE1CF8-1877-4310-8670-A269E8016CAC}" type="slidenum">
              <a:rPr lang="en-GB" smtClean="0"/>
              <a:pPr/>
              <a:t>‹#›</a:t>
            </a:fld>
            <a:endParaRPr lang="en-GB"/>
          </a:p>
        </p:txBody>
      </p:sp>
    </p:spTree>
    <p:extLst>
      <p:ext uri="{BB962C8B-B14F-4D97-AF65-F5344CB8AC3E}">
        <p14:creationId xmlns:p14="http://schemas.microsoft.com/office/powerpoint/2010/main" val="3099803651"/>
      </p:ext>
    </p:extLst>
  </p:cSld>
  <p:clrMap bg1="lt1" tx1="dk1" bg2="lt2" tx2="dk2" accent1="accent1" accent2="accent2" accent3="accent3" accent4="accent4" accent5="accent5" accent6="accent6" hlink="hlink" folHlink="folHlink"/>
  <p:sldLayoutIdLst>
    <p:sldLayoutId id="2147483694" r:id="rId1"/>
    <p:sldLayoutId id="2147483729" r:id="rId2"/>
    <p:sldLayoutId id="2147483674" r:id="rId3"/>
    <p:sldLayoutId id="2147483670" r:id="rId4"/>
    <p:sldLayoutId id="2147483669" r:id="rId5"/>
    <p:sldLayoutId id="2147483672" r:id="rId6"/>
    <p:sldLayoutId id="2147483671" r:id="rId7"/>
    <p:sldLayoutId id="2147483730" r:id="rId8"/>
    <p:sldLayoutId id="2147483731" r:id="rId9"/>
    <p:sldLayoutId id="2147483732" r:id="rId10"/>
    <p:sldLayoutId id="2147483733" r:id="rId11"/>
    <p:sldLayoutId id="2147483673" r:id="rId12"/>
    <p:sldLayoutId id="2147483675" r:id="rId13"/>
    <p:sldLayoutId id="2147483676" r:id="rId14"/>
    <p:sldLayoutId id="2147483677" r:id="rId15"/>
    <p:sldLayoutId id="2147483734" r:id="rId16"/>
    <p:sldLayoutId id="2147483678" r:id="rId17"/>
    <p:sldLayoutId id="2147483679" r:id="rId18"/>
    <p:sldLayoutId id="2147483680" r:id="rId19"/>
  </p:sldLayoutIdLst>
  <p:hf sldNum="0" hdr="0" ftr="0" dt="0"/>
  <p:txStyles>
    <p:titleStyle>
      <a:lvl1pPr algn="l" defTabSz="685766" rtl="0" eaLnBrk="1" latinLnBrk="0" hangingPunct="1">
        <a:lnSpc>
          <a:spcPct val="90000"/>
        </a:lnSpc>
        <a:spcBef>
          <a:spcPct val="0"/>
        </a:spcBef>
        <a:buNone/>
        <a:defRPr sz="3200" b="0" kern="1200">
          <a:solidFill>
            <a:schemeClr val="tx1"/>
          </a:solidFill>
          <a:latin typeface="Rockwell" panose="02060603020205020403" pitchFamily="18" charset="77"/>
          <a:ea typeface="+mj-ea"/>
          <a:cs typeface="+mj-cs"/>
        </a:defRPr>
      </a:lvl1pPr>
    </p:titleStyle>
    <p:bodyStyle>
      <a:lvl1pPr marL="171442" indent="-171442" algn="l" defTabSz="685766" rtl="0" eaLnBrk="1" latinLnBrk="0" hangingPunct="1">
        <a:lnSpc>
          <a:spcPct val="90000"/>
        </a:lnSpc>
        <a:spcBef>
          <a:spcPts val="751"/>
        </a:spcBef>
        <a:buSzPct val="85000"/>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08" indent="-171442" algn="l" defTabSz="685766" rtl="0" eaLnBrk="1" latinLnBrk="0" hangingPunct="1">
        <a:lnSpc>
          <a:spcPct val="90000"/>
        </a:lnSpc>
        <a:spcBef>
          <a:spcPts val="375"/>
        </a:spcBef>
        <a:buSzPct val="85000"/>
        <a:buFont typeface="Wingdings" panose="05000000000000000000" pitchFamily="2" charset="2"/>
        <a:buChar char="Ø"/>
        <a:defRPr sz="1500" kern="1200">
          <a:solidFill>
            <a:schemeClr val="tx1"/>
          </a:solidFill>
          <a:latin typeface="Arial" panose="020B0604020202020204" pitchFamily="34" charset="0"/>
          <a:ea typeface="+mn-ea"/>
          <a:cs typeface="Arial" panose="020B0604020202020204" pitchFamily="34" charset="0"/>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Arial" panose="020B0604020202020204" pitchFamily="34" charset="0"/>
          <a:ea typeface="+mn-ea"/>
          <a:cs typeface="Arial" panose="020B0604020202020204" pitchFamily="34" charset="0"/>
        </a:defRPr>
      </a:lvl4pPr>
      <a:lvl5pPr marL="1542973" indent="-171442" algn="l" defTabSz="685766" rtl="0" eaLnBrk="1" latinLnBrk="0" hangingPunct="1">
        <a:lnSpc>
          <a:spcPct val="90000"/>
        </a:lnSpc>
        <a:spcBef>
          <a:spcPts val="375"/>
        </a:spcBef>
        <a:buFont typeface="Courier New" panose="02070309020205020404" pitchFamily="49" charset="0"/>
        <a:buChar char="o"/>
        <a:defRPr sz="1351" kern="1200">
          <a:solidFill>
            <a:schemeClr val="tx1"/>
          </a:solidFill>
          <a:latin typeface="Arial" panose="020B0604020202020204" pitchFamily="34" charset="0"/>
          <a:ea typeface="+mn-ea"/>
          <a:cs typeface="Arial" panose="020B0604020202020204" pitchFamily="34" charset="0"/>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C7EFF-4B85-47B4-9AEE-BAC2AEA4EE42}"/>
              </a:ext>
            </a:extLst>
          </p:cNvPr>
          <p:cNvSpPr>
            <a:spLocks noGrp="1"/>
          </p:cNvSpPr>
          <p:nvPr>
            <p:ph type="title"/>
          </p:nvPr>
        </p:nvSpPr>
        <p:spPr>
          <a:xfrm>
            <a:off x="370800" y="273844"/>
            <a:ext cx="8402400" cy="994172"/>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BE355A-FC37-40C1-881B-11D9A87A1E61}"/>
              </a:ext>
            </a:extLst>
          </p:cNvPr>
          <p:cNvSpPr>
            <a:spLocks noGrp="1"/>
          </p:cNvSpPr>
          <p:nvPr>
            <p:ph type="body" idx="1"/>
          </p:nvPr>
        </p:nvSpPr>
        <p:spPr>
          <a:xfrm>
            <a:off x="370800" y="1369225"/>
            <a:ext cx="8402400" cy="28949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AC79F3-7BFD-4B2B-9937-D0CB01C01D76}"/>
              </a:ext>
            </a:extLst>
          </p:cNvPr>
          <p:cNvSpPr>
            <a:spLocks noGrp="1"/>
          </p:cNvSpPr>
          <p:nvPr>
            <p:ph type="dt" sz="half" idx="2"/>
          </p:nvPr>
        </p:nvSpPr>
        <p:spPr>
          <a:xfrm>
            <a:off x="370800" y="4361092"/>
            <a:ext cx="2057400" cy="273844"/>
          </a:xfrm>
          <a:prstGeom prst="rect">
            <a:avLst/>
          </a:prstGeom>
        </p:spPr>
        <p:txBody>
          <a:bodyPr vert="horz" lIns="91440" tIns="45720" rIns="91440" bIns="45720" rtlCol="0" anchor="ctr"/>
          <a:lstStyle>
            <a:lvl1pPr algn="l">
              <a:defRPr sz="1200" b="0">
                <a:solidFill>
                  <a:schemeClr val="tx1"/>
                </a:solidFill>
                <a:latin typeface="Arial" panose="020B0604020202020204" pitchFamily="34" charset="0"/>
                <a:cs typeface="Arial" panose="020B0604020202020204" pitchFamily="34" charset="0"/>
              </a:defRPr>
            </a:lvl1pPr>
          </a:lstStyle>
          <a:p>
            <a:fld id="{54D2579E-D2B3-420A-972D-0CF396453095}" type="datetime1">
              <a:rPr lang="en-GB" smtClean="0"/>
              <a:pPr/>
              <a:t>25/01/2023</a:t>
            </a:fld>
            <a:endParaRPr lang="en-GB"/>
          </a:p>
        </p:txBody>
      </p:sp>
      <p:sp>
        <p:nvSpPr>
          <p:cNvPr id="5" name="Footer Placeholder 4">
            <a:extLst>
              <a:ext uri="{FF2B5EF4-FFF2-40B4-BE49-F238E27FC236}">
                <a16:creationId xmlns:a16="http://schemas.microsoft.com/office/drawing/2014/main" id="{85D0D257-02C6-4B88-B728-A31860AD3CB2}"/>
              </a:ext>
            </a:extLst>
          </p:cNvPr>
          <p:cNvSpPr>
            <a:spLocks noGrp="1"/>
          </p:cNvSpPr>
          <p:nvPr>
            <p:ph type="ftr" sz="quarter" idx="3"/>
          </p:nvPr>
        </p:nvSpPr>
        <p:spPr>
          <a:xfrm>
            <a:off x="6715800" y="4361092"/>
            <a:ext cx="2057400" cy="273844"/>
          </a:xfrm>
          <a:prstGeom prst="rect">
            <a:avLst/>
          </a:prstGeom>
        </p:spPr>
        <p:txBody>
          <a:bodyPr vert="horz" lIns="91440" tIns="45720" rIns="91440" bIns="45720" rtlCol="0" anchor="ctr"/>
          <a:lstStyle>
            <a:lvl1pPr algn="r">
              <a:defRPr sz="1200" b="0">
                <a:solidFill>
                  <a:schemeClr val="tx1"/>
                </a:solidFill>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3201B7CE-A778-4036-BB74-3EFF1FE745A8}"/>
              </a:ext>
            </a:extLst>
          </p:cNvPr>
          <p:cNvSpPr>
            <a:spLocks noGrp="1"/>
          </p:cNvSpPr>
          <p:nvPr>
            <p:ph type="sldNum" sz="quarter" idx="4"/>
          </p:nvPr>
        </p:nvSpPr>
        <p:spPr>
          <a:xfrm>
            <a:off x="4321627" y="4771676"/>
            <a:ext cx="540000" cy="273844"/>
          </a:xfrm>
          <a:prstGeom prst="rect">
            <a:avLst/>
          </a:prstGeom>
        </p:spPr>
        <p:txBody>
          <a:bodyPr vert="horz" lIns="91440" tIns="45720" rIns="91440" bIns="45720" rtlCol="0" anchor="ctr"/>
          <a:lstStyle>
            <a:lvl1pPr algn="ctr">
              <a:defRPr sz="1200" b="0">
                <a:solidFill>
                  <a:schemeClr val="tx1"/>
                </a:solidFill>
                <a:latin typeface="Arial" panose="020B0604020202020204" pitchFamily="34" charset="0"/>
                <a:cs typeface="Arial" panose="020B0604020202020204" pitchFamily="34" charset="0"/>
              </a:defRPr>
            </a:lvl1pPr>
          </a:lstStyle>
          <a:p>
            <a:fld id="{67DE1CF8-1877-4310-8670-A269E8016CAC}" type="slidenum">
              <a:rPr lang="en-GB" smtClean="0"/>
              <a:pPr/>
              <a:t>‹#›</a:t>
            </a:fld>
            <a:endParaRPr lang="en-GB"/>
          </a:p>
        </p:txBody>
      </p:sp>
    </p:spTree>
    <p:extLst>
      <p:ext uri="{BB962C8B-B14F-4D97-AF65-F5344CB8AC3E}">
        <p14:creationId xmlns:p14="http://schemas.microsoft.com/office/powerpoint/2010/main" val="3449210524"/>
      </p:ext>
    </p:extLst>
  </p:cSld>
  <p:clrMap bg1="lt1" tx1="dk1" bg2="lt2" tx2="dk2" accent1="accent1" accent2="accent2" accent3="accent3" accent4="accent4" accent5="accent5" accent6="accent6" hlink="hlink" folHlink="folHlink"/>
  <p:sldLayoutIdLst>
    <p:sldLayoutId id="2147483710" r:id="rId1"/>
    <p:sldLayoutId id="2147483716" r:id="rId2"/>
    <p:sldLayoutId id="2147483711" r:id="rId3"/>
    <p:sldLayoutId id="2147483712" r:id="rId4"/>
    <p:sldLayoutId id="2147483713" r:id="rId5"/>
    <p:sldLayoutId id="2147483714" r:id="rId6"/>
    <p:sldLayoutId id="2147483715" r:id="rId7"/>
    <p:sldLayoutId id="2147483717" r:id="rId8"/>
    <p:sldLayoutId id="2147483718" r:id="rId9"/>
    <p:sldLayoutId id="2147483719" r:id="rId10"/>
    <p:sldLayoutId id="2147483720" r:id="rId11"/>
    <p:sldLayoutId id="2147483721" r:id="rId12"/>
    <p:sldLayoutId id="2147483722" r:id="rId13"/>
  </p:sldLayoutIdLst>
  <p:hf sldNum="0" hdr="0" ftr="0" dt="0"/>
  <p:txStyles>
    <p:titleStyle>
      <a:lvl1pPr algn="l" defTabSz="685766" rtl="0" eaLnBrk="1" latinLnBrk="0" hangingPunct="1">
        <a:lnSpc>
          <a:spcPct val="90000"/>
        </a:lnSpc>
        <a:spcBef>
          <a:spcPct val="0"/>
        </a:spcBef>
        <a:buNone/>
        <a:defRPr sz="3200" b="0" kern="1200">
          <a:solidFill>
            <a:schemeClr val="tx1"/>
          </a:solidFill>
          <a:latin typeface="Rockwell" panose="02060603020205020403" pitchFamily="18" charset="77"/>
          <a:ea typeface="+mj-ea"/>
          <a:cs typeface="+mj-cs"/>
        </a:defRPr>
      </a:lvl1pPr>
    </p:titleStyle>
    <p:bodyStyle>
      <a:lvl1pPr marL="171442" indent="-171442" algn="l" defTabSz="685766" rtl="0" eaLnBrk="1" latinLnBrk="0" hangingPunct="1">
        <a:lnSpc>
          <a:spcPct val="90000"/>
        </a:lnSpc>
        <a:spcBef>
          <a:spcPts val="751"/>
        </a:spcBef>
        <a:buSzPct val="85000"/>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08" indent="-171442" algn="l" defTabSz="685766" rtl="0" eaLnBrk="1" latinLnBrk="0" hangingPunct="1">
        <a:lnSpc>
          <a:spcPct val="90000"/>
        </a:lnSpc>
        <a:spcBef>
          <a:spcPts val="375"/>
        </a:spcBef>
        <a:buSzPct val="85000"/>
        <a:buFont typeface="Wingdings" panose="05000000000000000000" pitchFamily="2" charset="2"/>
        <a:buChar char="Ø"/>
        <a:defRPr sz="1500" kern="1200">
          <a:solidFill>
            <a:schemeClr val="tx1"/>
          </a:solidFill>
          <a:latin typeface="Arial" panose="020B0604020202020204" pitchFamily="34" charset="0"/>
          <a:ea typeface="+mn-ea"/>
          <a:cs typeface="Arial" panose="020B0604020202020204" pitchFamily="34" charset="0"/>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Arial" panose="020B0604020202020204" pitchFamily="34" charset="0"/>
          <a:ea typeface="+mn-ea"/>
          <a:cs typeface="Arial" panose="020B0604020202020204" pitchFamily="34" charset="0"/>
        </a:defRPr>
      </a:lvl4pPr>
      <a:lvl5pPr marL="1542973" indent="-171442" algn="l" defTabSz="685766" rtl="0" eaLnBrk="1" latinLnBrk="0" hangingPunct="1">
        <a:lnSpc>
          <a:spcPct val="90000"/>
        </a:lnSpc>
        <a:spcBef>
          <a:spcPts val="375"/>
        </a:spcBef>
        <a:buFont typeface="Courier New" panose="02070309020205020404" pitchFamily="49" charset="0"/>
        <a:buChar char="o"/>
        <a:defRPr sz="1351" kern="1200">
          <a:solidFill>
            <a:schemeClr val="tx1"/>
          </a:solidFill>
          <a:latin typeface="Arial" panose="020B0604020202020204" pitchFamily="34" charset="0"/>
          <a:ea typeface="+mn-ea"/>
          <a:cs typeface="Arial" panose="020B0604020202020204" pitchFamily="34" charset="0"/>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bristol.ac.uk/acrc/research-data-storage-facilit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hyperlink" Target="mailto:lib-research-support@bristol.ac.uk"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hyperlink" Target="http://www.bristol.ac.uk/media-library/sites/research/documents/lib-res-sup/rdm/guidance-documents/sensitive/Sharing%20research%20data%20concerning%20human%20participants_v2.0.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bristol.ac.uk/staff/researchers/data/" TargetMode="External"/><Relationship Id="rId7" Type="http://schemas.openxmlformats.org/officeDocument/2006/relationships/hyperlink" Target="mailto:hpc-help@bristol.ac.uk"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www.acrc.bris.ac.uk/acrc" TargetMode="External"/><Relationship Id="rId5" Type="http://schemas.openxmlformats.org/officeDocument/2006/relationships/hyperlink" Target="https://data.bris.ac.uk/data/" TargetMode="External"/><Relationship Id="rId10" Type="http://schemas.openxmlformats.org/officeDocument/2006/relationships/image" Target="../media/image32.jpeg"/><Relationship Id="rId4" Type="http://schemas.openxmlformats.org/officeDocument/2006/relationships/hyperlink" Target="mailto:data-bris@bristol.ac.uk" TargetMode="External"/><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ukri.org/councils/bbsrc/facilities-and-resources/find-a-bbsrc-facility-or-resource/#datasharin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4E278-8845-3B4C-90B8-21A5FC794C58}"/>
              </a:ext>
            </a:extLst>
          </p:cNvPr>
          <p:cNvSpPr>
            <a:spLocks noGrp="1"/>
          </p:cNvSpPr>
          <p:nvPr>
            <p:ph type="ctrTitle"/>
          </p:nvPr>
        </p:nvSpPr>
        <p:spPr>
          <a:xfrm>
            <a:off x="370800" y="1196861"/>
            <a:ext cx="6096675" cy="2223660"/>
          </a:xfrm>
        </p:spPr>
        <p:txBody>
          <a:bodyPr/>
          <a:lstStyle/>
          <a:p>
            <a:r>
              <a:rPr lang="en-GB" sz="3200">
                <a:latin typeface="Rockwell"/>
              </a:rPr>
              <a:t>Data Management Planning for grant writing:</a:t>
            </a:r>
            <a:br>
              <a:rPr lang="en-GB" sz="3200"/>
            </a:br>
            <a:r>
              <a:rPr lang="en-GB" sz="1200">
                <a:latin typeface="Rockwell"/>
              </a:rPr>
              <a:t> </a:t>
            </a:r>
            <a:br>
              <a:rPr lang="en-GB" sz="3200">
                <a:latin typeface="Rockwell"/>
              </a:rPr>
            </a:br>
            <a:r>
              <a:rPr lang="en-GB" sz="3200">
                <a:latin typeface="Rockwell"/>
              </a:rPr>
              <a:t>Science &amp; Engineering</a:t>
            </a:r>
            <a:endParaRPr lang="en-US"/>
          </a:p>
        </p:txBody>
      </p:sp>
      <p:sp>
        <p:nvSpPr>
          <p:cNvPr id="3" name="Subtitle 2">
            <a:extLst>
              <a:ext uri="{FF2B5EF4-FFF2-40B4-BE49-F238E27FC236}">
                <a16:creationId xmlns:a16="http://schemas.microsoft.com/office/drawing/2014/main" id="{6DC789E3-A5E1-C740-883E-2A3C2FE5E750}"/>
              </a:ext>
            </a:extLst>
          </p:cNvPr>
          <p:cNvSpPr>
            <a:spLocks noGrp="1"/>
          </p:cNvSpPr>
          <p:nvPr>
            <p:ph type="subTitle" idx="1"/>
          </p:nvPr>
        </p:nvSpPr>
        <p:spPr>
          <a:xfrm>
            <a:off x="370800" y="3868196"/>
            <a:ext cx="5259600" cy="535544"/>
          </a:xfrm>
        </p:spPr>
        <p:txBody>
          <a:bodyPr/>
          <a:lstStyle/>
          <a:p>
            <a:r>
              <a:rPr lang="en-US"/>
              <a:t>Library Research Support</a:t>
            </a:r>
          </a:p>
        </p:txBody>
      </p:sp>
    </p:spTree>
    <p:extLst>
      <p:ext uri="{BB962C8B-B14F-4D97-AF65-F5344CB8AC3E}">
        <p14:creationId xmlns:p14="http://schemas.microsoft.com/office/powerpoint/2010/main" val="2009784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6E847-B3D1-4075-AB17-BF8EA1D3D0E3}"/>
              </a:ext>
            </a:extLst>
          </p:cNvPr>
          <p:cNvSpPr>
            <a:spLocks noGrp="1"/>
          </p:cNvSpPr>
          <p:nvPr>
            <p:ph idx="1"/>
          </p:nvPr>
        </p:nvSpPr>
        <p:spPr/>
        <p:txBody>
          <a:bodyPr>
            <a:normAutofit fontScale="92500" lnSpcReduction="10000"/>
          </a:bodyPr>
          <a:lstStyle/>
          <a:p>
            <a:pPr marL="285750" indent="-285750">
              <a:lnSpc>
                <a:spcPct val="150000"/>
              </a:lnSpc>
              <a:buFont typeface="Arial" panose="020B0604020202020204" pitchFamily="34" charset="0"/>
              <a:buChar char="•"/>
              <a:defRPr/>
            </a:pPr>
            <a:r>
              <a:rPr lang="en-GB" dirty="0"/>
              <a:t>Never store valuable/sensitive data on USB drives, Dropbox, </a:t>
            </a:r>
            <a:r>
              <a:rPr lang="en-GB" dirty="0" err="1"/>
              <a:t>MyFiles</a:t>
            </a:r>
            <a:r>
              <a:rPr lang="en-GB" dirty="0"/>
              <a:t> or any single PC’s hard drive</a:t>
            </a:r>
          </a:p>
          <a:p>
            <a:pPr marL="285750" indent="-285750">
              <a:lnSpc>
                <a:spcPct val="150000"/>
              </a:lnSpc>
              <a:buFont typeface="Arial" panose="020B0604020202020204" pitchFamily="34" charset="0"/>
              <a:buChar char="•"/>
              <a:defRPr/>
            </a:pPr>
            <a:r>
              <a:rPr lang="en-GB" dirty="0" err="1"/>
              <a:t>UoB</a:t>
            </a:r>
            <a:r>
              <a:rPr lang="en-GB" dirty="0"/>
              <a:t> provide the Research Data Storage Facility (RDSF*). 5TB free per PI, can be shared with collaborators</a:t>
            </a:r>
          </a:p>
          <a:p>
            <a:pPr marL="285750" indent="-285750">
              <a:lnSpc>
                <a:spcPct val="150000"/>
              </a:lnSpc>
              <a:buFont typeface="Arial" panose="020B0604020202020204" pitchFamily="34" charset="0"/>
              <a:buChar char="•"/>
              <a:defRPr/>
            </a:pPr>
            <a:r>
              <a:rPr lang="en-GB" dirty="0"/>
              <a:t>Other </a:t>
            </a:r>
            <a:r>
              <a:rPr lang="en-GB" i="1" dirty="0"/>
              <a:t>secure</a:t>
            </a:r>
            <a:r>
              <a:rPr lang="en-GB" dirty="0"/>
              <a:t> storage is fine (e.g. NHS servers, suitable departmental store) </a:t>
            </a:r>
          </a:p>
          <a:p>
            <a:endParaRPr lang="en-GB" dirty="0"/>
          </a:p>
        </p:txBody>
      </p:sp>
      <p:sp>
        <p:nvSpPr>
          <p:cNvPr id="4" name="Title 1">
            <a:extLst>
              <a:ext uri="{FF2B5EF4-FFF2-40B4-BE49-F238E27FC236}">
                <a16:creationId xmlns:a16="http://schemas.microsoft.com/office/drawing/2014/main" id="{639ECD5C-8349-4BF6-9E42-7D457E09DA81}"/>
              </a:ext>
            </a:extLst>
          </p:cNvPr>
          <p:cNvSpPr>
            <a:spLocks noGrp="1"/>
          </p:cNvSpPr>
          <p:nvPr>
            <p:ph type="title"/>
          </p:nvPr>
        </p:nvSpPr>
        <p:spPr>
          <a:xfrm>
            <a:off x="371475" y="274638"/>
            <a:ext cx="2738689" cy="993775"/>
          </a:xfrm>
        </p:spPr>
        <p:txBody>
          <a:bodyPr>
            <a:normAutofit/>
          </a:bodyPr>
          <a:lstStyle/>
          <a:p>
            <a:pPr>
              <a:defRPr/>
            </a:pPr>
            <a:r>
              <a:rPr lang="en-GB" altLang="en-US" sz="2400" dirty="0"/>
              <a:t>Storing data</a:t>
            </a:r>
            <a:endParaRPr lang="en-GB" altLang="en-US" sz="2400" dirty="0">
              <a:solidFill>
                <a:srgbClr val="022D62"/>
              </a:solidFill>
            </a:endParaRPr>
          </a:p>
        </p:txBody>
      </p:sp>
      <p:pic>
        <p:nvPicPr>
          <p:cNvPr id="6" name="Picture 3">
            <a:extLst>
              <a:ext uri="{FF2B5EF4-FFF2-40B4-BE49-F238E27FC236}">
                <a16:creationId xmlns:a16="http://schemas.microsoft.com/office/drawing/2014/main" id="{EACDDF79-2A2D-4AEC-B16C-2F2663827D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7624" y="163430"/>
            <a:ext cx="1779210" cy="110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FC35C6E-7DA0-427F-BB52-06CEBB6480FD}"/>
              </a:ext>
            </a:extLst>
          </p:cNvPr>
          <p:cNvSpPr txBox="1"/>
          <p:nvPr/>
        </p:nvSpPr>
        <p:spPr>
          <a:xfrm>
            <a:off x="2791597" y="4308863"/>
            <a:ext cx="5694560" cy="375552"/>
          </a:xfrm>
          <a:prstGeom prst="rect">
            <a:avLst/>
          </a:prstGeom>
          <a:noFill/>
        </p:spPr>
        <p:txBody>
          <a:bodyPr wrap="square" lIns="91440" tIns="45720" rIns="91440" bIns="45720" rtlCol="0" anchor="t">
            <a:spAutoFit/>
          </a:bodyPr>
          <a:lstStyle/>
          <a:p>
            <a:pPr algn="r">
              <a:lnSpc>
                <a:spcPct val="150000"/>
              </a:lnSpc>
              <a:defRPr/>
            </a:pPr>
            <a:r>
              <a:rPr lang="en-GB" sz="1400" dirty="0"/>
              <a:t> * </a:t>
            </a:r>
            <a:r>
              <a:rPr lang="en-GB" sz="1400" dirty="0">
                <a:hlinkClick r:id="rId4"/>
              </a:rPr>
              <a:t>http://www.bristol.ac.uk/acrc/research-data-storage-facility/</a:t>
            </a:r>
            <a:endParaRPr lang="en-GB" sz="1400" dirty="0"/>
          </a:p>
        </p:txBody>
      </p:sp>
    </p:spTree>
    <p:extLst>
      <p:ext uri="{BB962C8B-B14F-4D97-AF65-F5344CB8AC3E}">
        <p14:creationId xmlns:p14="http://schemas.microsoft.com/office/powerpoint/2010/main" val="249458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44490-F449-4959-8A6F-AC6CE1420870}"/>
              </a:ext>
            </a:extLst>
          </p:cNvPr>
          <p:cNvSpPr>
            <a:spLocks noGrp="1"/>
          </p:cNvSpPr>
          <p:nvPr>
            <p:ph type="title"/>
          </p:nvPr>
        </p:nvSpPr>
        <p:spPr/>
        <p:txBody>
          <a:bodyPr/>
          <a:lstStyle/>
          <a:p>
            <a:r>
              <a:rPr lang="en-GB" sz="2400"/>
              <a:t>Organising data</a:t>
            </a:r>
            <a:br>
              <a:rPr lang="en-GB" sz="2400"/>
            </a:br>
            <a:endParaRPr lang="en-GB" sz="2400"/>
          </a:p>
        </p:txBody>
      </p:sp>
      <p:sp>
        <p:nvSpPr>
          <p:cNvPr id="3" name="Content Placeholder 2">
            <a:extLst>
              <a:ext uri="{FF2B5EF4-FFF2-40B4-BE49-F238E27FC236}">
                <a16:creationId xmlns:a16="http://schemas.microsoft.com/office/drawing/2014/main" id="{BD8942CE-DB1D-4DFF-84D6-565AD6A82DF8}"/>
              </a:ext>
            </a:extLst>
          </p:cNvPr>
          <p:cNvSpPr>
            <a:spLocks noGrp="1"/>
          </p:cNvSpPr>
          <p:nvPr>
            <p:ph idx="1"/>
          </p:nvPr>
        </p:nvSpPr>
        <p:spPr>
          <a:xfrm>
            <a:off x="370800" y="1046876"/>
            <a:ext cx="8402400" cy="2888456"/>
          </a:xfrm>
        </p:spPr>
        <p:txBody>
          <a:bodyPr vert="horz" lIns="91440" tIns="45720" rIns="91440" bIns="45720" rtlCol="0" anchor="t">
            <a:normAutofit fontScale="77500" lnSpcReduction="20000"/>
          </a:bodyPr>
          <a:lstStyle/>
          <a:p>
            <a:pPr>
              <a:lnSpc>
                <a:spcPct val="150000"/>
              </a:lnSpc>
              <a:buFont typeface="Arial" charset="0"/>
              <a:buChar char="•"/>
              <a:defRPr/>
            </a:pPr>
            <a:r>
              <a:rPr lang="en-GB" sz="2400"/>
              <a:t>Include how files &amp; folders will be named</a:t>
            </a:r>
          </a:p>
          <a:p>
            <a:pPr>
              <a:lnSpc>
                <a:spcPct val="150000"/>
              </a:lnSpc>
              <a:buFont typeface="Arial" charset="0"/>
              <a:buChar char="•"/>
              <a:defRPr/>
            </a:pPr>
            <a:r>
              <a:rPr lang="en-GB" sz="2400"/>
              <a:t>How versions will be controlled</a:t>
            </a:r>
          </a:p>
          <a:p>
            <a:pPr>
              <a:lnSpc>
                <a:spcPct val="150000"/>
              </a:lnSpc>
              <a:buFont typeface="Arial" charset="0"/>
              <a:buChar char="•"/>
              <a:defRPr/>
            </a:pPr>
            <a:r>
              <a:rPr lang="en-GB" sz="2400"/>
              <a:t>If producing traditional databases, what the columns and row labels are</a:t>
            </a:r>
          </a:p>
          <a:p>
            <a:pPr>
              <a:lnSpc>
                <a:spcPct val="150000"/>
              </a:lnSpc>
              <a:buFont typeface="Arial" charset="0"/>
              <a:buChar char="•"/>
              <a:defRPr/>
            </a:pPr>
            <a:r>
              <a:rPr lang="en-GB" sz="2400"/>
              <a:t>See FAIRsharing.org for standards, databases, policies used in your fields</a:t>
            </a:r>
          </a:p>
          <a:p>
            <a:pPr>
              <a:lnSpc>
                <a:spcPct val="150000"/>
              </a:lnSpc>
              <a:buFont typeface="Arial" charset="0"/>
              <a:buChar char="•"/>
              <a:defRPr/>
            </a:pPr>
            <a:r>
              <a:rPr lang="en-GB" sz="2400">
                <a:latin typeface="Arial"/>
                <a:cs typeface="Arial"/>
              </a:rPr>
              <a:t>The Research Data Service runs Data Management Training courses, and has a bootcamp and guidance documents on the webpage</a:t>
            </a:r>
            <a:endParaRPr lang="en-GB" sz="2400"/>
          </a:p>
          <a:p>
            <a:pPr marL="0" indent="0">
              <a:lnSpc>
                <a:spcPct val="150000"/>
              </a:lnSpc>
              <a:buNone/>
              <a:defRPr/>
            </a:pPr>
            <a:endParaRPr lang="en-GB" sz="2400"/>
          </a:p>
          <a:p>
            <a:endParaRPr lang="en-GB"/>
          </a:p>
        </p:txBody>
      </p:sp>
      <p:pic>
        <p:nvPicPr>
          <p:cNvPr id="5" name="Content Placeholder 6">
            <a:extLst>
              <a:ext uri="{FF2B5EF4-FFF2-40B4-BE49-F238E27FC236}">
                <a16:creationId xmlns:a16="http://schemas.microsoft.com/office/drawing/2014/main" id="{96AEA08A-5B1C-4A2B-A229-7837081681E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6341595" y="209950"/>
            <a:ext cx="2295319" cy="1532083"/>
          </a:xfrm>
          <a:prstGeom prst="rect">
            <a:avLst/>
          </a:prstGeom>
        </p:spPr>
      </p:pic>
    </p:spTree>
    <p:extLst>
      <p:ext uri="{BB962C8B-B14F-4D97-AF65-F5344CB8AC3E}">
        <p14:creationId xmlns:p14="http://schemas.microsoft.com/office/powerpoint/2010/main" val="2227960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040DAF6-92B0-4C76-8085-26D47D75DCF0}"/>
              </a:ext>
            </a:extLst>
          </p:cNvPr>
          <p:cNvPicPr>
            <a:picLocks noChangeAspect="1"/>
          </p:cNvPicPr>
          <p:nvPr/>
        </p:nvPicPr>
        <p:blipFill>
          <a:blip r:embed="rId3"/>
          <a:stretch>
            <a:fillRect/>
          </a:stretch>
        </p:blipFill>
        <p:spPr>
          <a:xfrm>
            <a:off x="2691653" y="3625677"/>
            <a:ext cx="3393627" cy="940836"/>
          </a:xfrm>
          <a:prstGeom prst="rect">
            <a:avLst/>
          </a:prstGeom>
          <a:effectLst>
            <a:outerShdw blurRad="50800" dist="50800" dir="5400000" algn="ctr" rotWithShape="0">
              <a:srgbClr val="000000">
                <a:alpha val="19000"/>
              </a:srgbClr>
            </a:outerShdw>
          </a:effectLst>
        </p:spPr>
      </p:pic>
      <p:sp>
        <p:nvSpPr>
          <p:cNvPr id="2" name="Title 1">
            <a:extLst>
              <a:ext uri="{FF2B5EF4-FFF2-40B4-BE49-F238E27FC236}">
                <a16:creationId xmlns:a16="http://schemas.microsoft.com/office/drawing/2014/main" id="{E53A9D39-EF89-4146-A4AB-ED3AFABCE1D9}"/>
              </a:ext>
            </a:extLst>
          </p:cNvPr>
          <p:cNvSpPr>
            <a:spLocks noGrp="1"/>
          </p:cNvSpPr>
          <p:nvPr>
            <p:ph type="title"/>
          </p:nvPr>
        </p:nvSpPr>
        <p:spPr/>
        <p:txBody>
          <a:bodyPr/>
          <a:lstStyle/>
          <a:p>
            <a:r>
              <a:rPr lang="en-GB" altLang="en-US"/>
              <a:t>Research data &amp; publishing</a:t>
            </a:r>
            <a:endParaRPr lang="en-GB"/>
          </a:p>
        </p:txBody>
      </p:sp>
      <p:sp>
        <p:nvSpPr>
          <p:cNvPr id="3" name="Content Placeholder 2">
            <a:extLst>
              <a:ext uri="{FF2B5EF4-FFF2-40B4-BE49-F238E27FC236}">
                <a16:creationId xmlns:a16="http://schemas.microsoft.com/office/drawing/2014/main" id="{A2A36FD4-BB8A-45FC-89EF-86D6293D6DAE}"/>
              </a:ext>
            </a:extLst>
          </p:cNvPr>
          <p:cNvSpPr>
            <a:spLocks noGrp="1"/>
          </p:cNvSpPr>
          <p:nvPr>
            <p:ph idx="1"/>
          </p:nvPr>
        </p:nvSpPr>
        <p:spPr>
          <a:xfrm>
            <a:off x="519653" y="1116849"/>
            <a:ext cx="5460128" cy="1771076"/>
          </a:xfrm>
        </p:spPr>
        <p:txBody>
          <a:bodyPr vert="horz" lIns="91440" tIns="45720" rIns="91440" bIns="45720" rtlCol="0" anchor="t">
            <a:normAutofit fontScale="92500" lnSpcReduction="20000"/>
          </a:bodyPr>
          <a:lstStyle/>
          <a:p>
            <a:pPr marL="0" indent="0">
              <a:lnSpc>
                <a:spcPct val="160000"/>
              </a:lnSpc>
              <a:buNone/>
            </a:pPr>
            <a:r>
              <a:rPr lang="en-GB" altLang="en-US" sz="2000" dirty="0">
                <a:solidFill>
                  <a:srgbClr val="000000"/>
                </a:solidFill>
                <a:latin typeface="Arial"/>
                <a:ea typeface="ＭＳ Ｐゴシック"/>
                <a:cs typeface="Arial"/>
              </a:rPr>
              <a:t>Many publishers require research data to be made available &amp; a data access statement included in the article, e.g. Nature, Royal Society, Elsevier &amp; Public Library of Science.</a:t>
            </a:r>
          </a:p>
          <a:p>
            <a:pPr marL="170815" indent="-170815"/>
            <a:endParaRPr lang="en-GB"/>
          </a:p>
        </p:txBody>
      </p:sp>
      <p:sp>
        <p:nvSpPr>
          <p:cNvPr id="5" name="Shape 152">
            <a:extLst>
              <a:ext uri="{FF2B5EF4-FFF2-40B4-BE49-F238E27FC236}">
                <a16:creationId xmlns:a16="http://schemas.microsoft.com/office/drawing/2014/main" id="{B9E271E0-79A3-4E52-9D93-A6A633B25326}"/>
              </a:ext>
            </a:extLst>
          </p:cNvPr>
          <p:cNvSpPr>
            <a:spLocks noChangeArrowheads="1"/>
          </p:cNvSpPr>
          <p:nvPr/>
        </p:nvSpPr>
        <p:spPr bwMode="auto">
          <a:xfrm>
            <a:off x="6657361" y="134475"/>
            <a:ext cx="2115843" cy="501952"/>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b="1">
              <a:latin typeface="Arial" panose="020B0604020202020204" pitchFamily="34" charset="0"/>
            </a:endParaRPr>
          </a:p>
        </p:txBody>
      </p:sp>
      <p:pic>
        <p:nvPicPr>
          <p:cNvPr id="6" name="Picture 1">
            <a:extLst>
              <a:ext uri="{FF2B5EF4-FFF2-40B4-BE49-F238E27FC236}">
                <a16:creationId xmlns:a16="http://schemas.microsoft.com/office/drawing/2014/main" id="{7257A287-9D38-4D14-B469-347FCA6DE149}"/>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10047" y="799218"/>
            <a:ext cx="1617300" cy="56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5524463-1159-4544-B240-605CD60E2C76}"/>
              </a:ext>
            </a:extLst>
          </p:cNvPr>
          <p:cNvPicPr>
            <a:picLocks noChangeAspect="1"/>
          </p:cNvPicPr>
          <p:nvPr/>
        </p:nvPicPr>
        <p:blipFill>
          <a:blip r:embed="rId6"/>
          <a:stretch>
            <a:fillRect/>
          </a:stretch>
        </p:blipFill>
        <p:spPr>
          <a:xfrm rot="638642">
            <a:off x="6239395" y="2277405"/>
            <a:ext cx="2511459" cy="2308692"/>
          </a:xfrm>
          <a:prstGeom prst="rect">
            <a:avLst/>
          </a:prstGeom>
          <a:effectLst>
            <a:outerShdw blurRad="50800" dist="152400" dir="2700000" algn="tl" rotWithShape="0">
              <a:prstClr val="black">
                <a:alpha val="40000"/>
              </a:prstClr>
            </a:outerShdw>
          </a:effectLst>
        </p:spPr>
      </p:pic>
      <p:pic>
        <p:nvPicPr>
          <p:cNvPr id="8" name="Picture 7">
            <a:extLst>
              <a:ext uri="{FF2B5EF4-FFF2-40B4-BE49-F238E27FC236}">
                <a16:creationId xmlns:a16="http://schemas.microsoft.com/office/drawing/2014/main" id="{D320E624-D5B5-424B-B617-F28D74E14D0F}"/>
              </a:ext>
            </a:extLst>
          </p:cNvPr>
          <p:cNvPicPr>
            <a:picLocks noChangeAspect="1"/>
          </p:cNvPicPr>
          <p:nvPr/>
        </p:nvPicPr>
        <p:blipFill>
          <a:blip r:embed="rId7"/>
          <a:stretch>
            <a:fillRect/>
          </a:stretch>
        </p:blipFill>
        <p:spPr>
          <a:xfrm rot="20955092">
            <a:off x="414358" y="3016431"/>
            <a:ext cx="3306511" cy="778163"/>
          </a:xfrm>
          <a:prstGeom prst="rect">
            <a:avLst/>
          </a:prstGeom>
          <a:effectLst>
            <a:outerShdw blurRad="50800" dist="38100" dir="5400000" algn="ctr" rotWithShape="0">
              <a:srgbClr val="000000">
                <a:alpha val="23000"/>
              </a:srgbClr>
            </a:outerShdw>
          </a:effectLst>
        </p:spPr>
      </p:pic>
      <p:pic>
        <p:nvPicPr>
          <p:cNvPr id="10" name="Picture 3">
            <a:extLst>
              <a:ext uri="{FF2B5EF4-FFF2-40B4-BE49-F238E27FC236}">
                <a16:creationId xmlns:a16="http://schemas.microsoft.com/office/drawing/2014/main" id="{2D008E9C-CFAB-4BBF-9F90-C1FF1F322BD9}"/>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503629" y="1522679"/>
            <a:ext cx="1269577" cy="70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345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C3B4-0B76-415D-A8B7-E9758688D43A}"/>
              </a:ext>
            </a:extLst>
          </p:cNvPr>
          <p:cNvSpPr>
            <a:spLocks noGrp="1"/>
          </p:cNvSpPr>
          <p:nvPr>
            <p:ph type="title"/>
          </p:nvPr>
        </p:nvSpPr>
        <p:spPr/>
        <p:txBody>
          <a:bodyPr/>
          <a:lstStyle/>
          <a:p>
            <a:r>
              <a:rPr lang="en-GB">
                <a:latin typeface="Rockwell"/>
              </a:rPr>
              <a:t>Open Access Costs</a:t>
            </a:r>
            <a:endParaRPr lang="en-GB"/>
          </a:p>
        </p:txBody>
      </p:sp>
      <p:sp>
        <p:nvSpPr>
          <p:cNvPr id="3" name="Content Placeholder 2">
            <a:extLst>
              <a:ext uri="{FF2B5EF4-FFF2-40B4-BE49-F238E27FC236}">
                <a16:creationId xmlns:a16="http://schemas.microsoft.com/office/drawing/2014/main" id="{DA5560AE-6BAD-4FD6-84E9-2E85854A11A9}"/>
              </a:ext>
            </a:extLst>
          </p:cNvPr>
          <p:cNvSpPr>
            <a:spLocks noGrp="1"/>
          </p:cNvSpPr>
          <p:nvPr>
            <p:ph idx="1"/>
          </p:nvPr>
        </p:nvSpPr>
        <p:spPr>
          <a:xfrm>
            <a:off x="235719" y="1369219"/>
            <a:ext cx="8719321" cy="3184596"/>
          </a:xfrm>
        </p:spPr>
        <p:txBody>
          <a:bodyPr vert="horz" lIns="91440" tIns="45720" rIns="91440" bIns="45720" rtlCol="0" anchor="t">
            <a:normAutofit fontScale="92500"/>
          </a:bodyPr>
          <a:lstStyle/>
          <a:p>
            <a:r>
              <a:rPr lang="en-GB" dirty="0">
                <a:latin typeface="Arial"/>
                <a:cs typeface="Arial"/>
              </a:rPr>
              <a:t>Funders usually require work to be made Open Access</a:t>
            </a:r>
          </a:p>
          <a:p>
            <a:r>
              <a:rPr lang="en-GB" dirty="0">
                <a:latin typeface="Arial"/>
                <a:cs typeface="Arial"/>
              </a:rPr>
              <a:t>Gold (Paid) Open Access</a:t>
            </a:r>
            <a:endParaRPr lang="en-GB" dirty="0"/>
          </a:p>
          <a:p>
            <a:pPr lvl="1"/>
            <a:r>
              <a:rPr lang="en-GB" dirty="0">
                <a:latin typeface="Arial"/>
                <a:cs typeface="Arial"/>
              </a:rPr>
              <a:t>Approx £2200 per article</a:t>
            </a:r>
          </a:p>
          <a:p>
            <a:pPr lvl="1"/>
            <a:r>
              <a:rPr lang="en-GB" dirty="0">
                <a:latin typeface="Arial"/>
                <a:cs typeface="Arial"/>
              </a:rPr>
              <a:t>UKRI and </a:t>
            </a:r>
            <a:r>
              <a:rPr lang="en-GB" dirty="0" err="1">
                <a:latin typeface="Arial"/>
                <a:cs typeface="Arial"/>
              </a:rPr>
              <a:t>Wellcome</a:t>
            </a:r>
            <a:r>
              <a:rPr lang="en-GB" dirty="0">
                <a:latin typeface="Arial"/>
                <a:cs typeface="Arial"/>
              </a:rPr>
              <a:t> Trust provide block grants to the university for Journal Articles</a:t>
            </a:r>
          </a:p>
          <a:p>
            <a:pPr lvl="1"/>
            <a:r>
              <a:rPr lang="en-GB" dirty="0">
                <a:latin typeface="Arial"/>
                <a:cs typeface="Arial"/>
              </a:rPr>
              <a:t>Otherwise, check with funder to see if these costs should be included in application</a:t>
            </a:r>
          </a:p>
          <a:p>
            <a:pPr>
              <a:buFont typeface="Wingdings" panose="020B0604020202020204" pitchFamily="34" charset="0"/>
              <a:buChar char="§"/>
            </a:pPr>
            <a:r>
              <a:rPr lang="en-GB" dirty="0">
                <a:latin typeface="Arial"/>
                <a:cs typeface="Arial"/>
              </a:rPr>
              <a:t>Green (Self Archiving) Open Access</a:t>
            </a:r>
          </a:p>
          <a:p>
            <a:pPr lvl="1"/>
            <a:r>
              <a:rPr lang="en-GB" dirty="0">
                <a:latin typeface="Arial"/>
                <a:cs typeface="Arial"/>
              </a:rPr>
              <a:t>Free</a:t>
            </a:r>
            <a:endParaRPr lang="en-GB" dirty="0"/>
          </a:p>
          <a:p>
            <a:pPr lvl="1"/>
            <a:r>
              <a:rPr lang="en-GB" dirty="0">
                <a:latin typeface="Arial"/>
                <a:cs typeface="Arial"/>
              </a:rPr>
              <a:t>Upload the Accepted Manuscript to Pure</a:t>
            </a:r>
            <a:endParaRPr lang="en-GB" dirty="0"/>
          </a:p>
          <a:p>
            <a:pPr lvl="1"/>
            <a:r>
              <a:rPr lang="en-GB" dirty="0">
                <a:latin typeface="Arial"/>
                <a:cs typeface="Arial"/>
              </a:rPr>
              <a:t>Some journals do not have a Green Option - use Gold OA or avoid</a:t>
            </a:r>
            <a:endParaRPr lang="en-GB" dirty="0"/>
          </a:p>
          <a:p>
            <a:pPr>
              <a:buFont typeface="Wingdings" panose="020B0604020202020204" pitchFamily="34" charset="0"/>
              <a:buChar char="§"/>
            </a:pPr>
            <a:r>
              <a:rPr lang="en-GB" dirty="0">
                <a:latin typeface="Arial"/>
                <a:cs typeface="Arial"/>
              </a:rPr>
              <a:t>Any questions, email </a:t>
            </a:r>
            <a:r>
              <a:rPr lang="en-GB" dirty="0">
                <a:latin typeface="Arial"/>
                <a:cs typeface="Arial"/>
                <a:hlinkClick r:id="rId3"/>
              </a:rPr>
              <a:t>lib-research-support@bristol.ac.uk</a:t>
            </a:r>
            <a:endParaRPr lang="en-GB" dirty="0"/>
          </a:p>
        </p:txBody>
      </p:sp>
      <p:pic>
        <p:nvPicPr>
          <p:cNvPr id="4" name="Picture 4" descr="Logo&#10;&#10;Description automatically generated">
            <a:extLst>
              <a:ext uri="{FF2B5EF4-FFF2-40B4-BE49-F238E27FC236}">
                <a16:creationId xmlns:a16="http://schemas.microsoft.com/office/drawing/2014/main" id="{FFA18B7A-6B48-4200-9C30-0A535A0A2AAD}"/>
              </a:ext>
            </a:extLst>
          </p:cNvPr>
          <p:cNvPicPr>
            <a:picLocks noChangeAspect="1"/>
          </p:cNvPicPr>
          <p:nvPr/>
        </p:nvPicPr>
        <p:blipFill>
          <a:blip r:embed="rId4"/>
          <a:stretch>
            <a:fillRect/>
          </a:stretch>
        </p:blipFill>
        <p:spPr>
          <a:xfrm>
            <a:off x="7265592" y="322118"/>
            <a:ext cx="1148698" cy="1802823"/>
          </a:xfrm>
          <a:prstGeom prst="rect">
            <a:avLst/>
          </a:prstGeom>
        </p:spPr>
      </p:pic>
    </p:spTree>
    <p:extLst>
      <p:ext uri="{BB962C8B-B14F-4D97-AF65-F5344CB8AC3E}">
        <p14:creationId xmlns:p14="http://schemas.microsoft.com/office/powerpoint/2010/main" val="67299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9DA2-657E-46D7-8425-E045B7057420}"/>
              </a:ext>
            </a:extLst>
          </p:cNvPr>
          <p:cNvSpPr>
            <a:spLocks noGrp="1"/>
          </p:cNvSpPr>
          <p:nvPr>
            <p:ph type="title"/>
          </p:nvPr>
        </p:nvSpPr>
        <p:spPr>
          <a:xfrm>
            <a:off x="305218" y="39623"/>
            <a:ext cx="8402400" cy="994172"/>
          </a:xfrm>
        </p:spPr>
        <p:txBody>
          <a:bodyPr/>
          <a:lstStyle/>
          <a:p>
            <a:r>
              <a:rPr lang="en-GB" altLang="en-US"/>
              <a:t>Sharing data</a:t>
            </a:r>
            <a:endParaRPr lang="en-GB"/>
          </a:p>
        </p:txBody>
      </p:sp>
      <p:sp>
        <p:nvSpPr>
          <p:cNvPr id="3" name="Content Placeholder 2">
            <a:extLst>
              <a:ext uri="{FF2B5EF4-FFF2-40B4-BE49-F238E27FC236}">
                <a16:creationId xmlns:a16="http://schemas.microsoft.com/office/drawing/2014/main" id="{ADBE9AE3-76A5-4324-8434-68D67D178C14}"/>
              </a:ext>
            </a:extLst>
          </p:cNvPr>
          <p:cNvSpPr>
            <a:spLocks noGrp="1"/>
          </p:cNvSpPr>
          <p:nvPr>
            <p:ph idx="1"/>
          </p:nvPr>
        </p:nvSpPr>
        <p:spPr>
          <a:xfrm>
            <a:off x="305218" y="771506"/>
            <a:ext cx="6027371" cy="3834709"/>
          </a:xfrm>
        </p:spPr>
        <p:txBody>
          <a:bodyPr vert="horz" lIns="91440" tIns="45720" rIns="91440" bIns="45720" rtlCol="0" anchor="t">
            <a:normAutofit fontScale="85000" lnSpcReduction="20000"/>
          </a:bodyPr>
          <a:lstStyle/>
          <a:p>
            <a:endParaRPr lang="en-GB" altLang="en-US" sz="2000"/>
          </a:p>
          <a:p>
            <a:pPr>
              <a:lnSpc>
                <a:spcPct val="150000"/>
              </a:lnSpc>
              <a:buFont typeface="Arial,Sans-Serif" panose="05000000000000000000" pitchFamily="2" charset="2"/>
              <a:buChar char="•"/>
            </a:pPr>
            <a:r>
              <a:rPr lang="en-GB" sz="2000" dirty="0">
                <a:latin typeface="Arial"/>
                <a:cs typeface="Arial"/>
              </a:rPr>
              <a:t>Sharing data with human participants can be challenging</a:t>
            </a:r>
          </a:p>
          <a:p>
            <a:pPr>
              <a:lnSpc>
                <a:spcPct val="150000"/>
              </a:lnSpc>
              <a:buFont typeface="Arial,Sans-Serif" panose="05000000000000000000" pitchFamily="2" charset="2"/>
              <a:buChar char="•"/>
            </a:pPr>
            <a:r>
              <a:rPr lang="en-GB" sz="2000" dirty="0">
                <a:latin typeface="Arial"/>
                <a:cs typeface="Arial"/>
              </a:rPr>
              <a:t>Consent, consent, consent (</a:t>
            </a:r>
            <a:r>
              <a:rPr lang="en-GB" sz="2000" dirty="0">
                <a:latin typeface="Arial"/>
                <a:cs typeface="Arial"/>
                <a:hlinkClick r:id="rId3"/>
              </a:rPr>
              <a:t>to SHARE</a:t>
            </a:r>
            <a:r>
              <a:rPr lang="en-GB" sz="2000" dirty="0">
                <a:latin typeface="Arial"/>
                <a:cs typeface="Arial"/>
              </a:rPr>
              <a:t>)</a:t>
            </a:r>
          </a:p>
          <a:p>
            <a:pPr>
              <a:lnSpc>
                <a:spcPct val="150000"/>
              </a:lnSpc>
            </a:pPr>
            <a:r>
              <a:rPr lang="en-GB" sz="2000" dirty="0">
                <a:latin typeface="Arial"/>
                <a:cs typeface="Arial"/>
              </a:rPr>
              <a:t>If data will be unavailable after study for ethical reasons, say so in DMP</a:t>
            </a:r>
          </a:p>
          <a:p>
            <a:pPr>
              <a:lnSpc>
                <a:spcPct val="150000"/>
              </a:lnSpc>
            </a:pPr>
            <a:r>
              <a:rPr lang="en-GB" sz="2000" dirty="0">
                <a:latin typeface="Arial"/>
                <a:cs typeface="Arial"/>
              </a:rPr>
              <a:t>Use a Research Data Repository – </a:t>
            </a:r>
            <a:r>
              <a:rPr lang="en-GB" sz="2000" dirty="0" err="1">
                <a:latin typeface="Arial"/>
                <a:cs typeface="Arial"/>
              </a:rPr>
              <a:t>eg.</a:t>
            </a:r>
            <a:r>
              <a:rPr lang="en-GB" sz="2000" dirty="0">
                <a:latin typeface="Arial"/>
                <a:cs typeface="Arial"/>
              </a:rPr>
              <a:t> UKDS or our own Research Data Repository</a:t>
            </a:r>
            <a:endParaRPr lang="en-GB" sz="1700" dirty="0"/>
          </a:p>
          <a:p>
            <a:pPr lvl="1">
              <a:lnSpc>
                <a:spcPct val="150000"/>
              </a:lnSpc>
            </a:pPr>
            <a:r>
              <a:rPr lang="en-GB" altLang="en-US" sz="1400" dirty="0" err="1">
                <a:latin typeface="Arial"/>
                <a:cs typeface="Arial"/>
              </a:rPr>
              <a:t>data.bris</a:t>
            </a:r>
            <a:r>
              <a:rPr lang="en-GB" altLang="en-US" sz="1400" dirty="0">
                <a:latin typeface="Arial"/>
                <a:cs typeface="Arial"/>
              </a:rPr>
              <a:t> retains data for minimum 20 years</a:t>
            </a:r>
            <a:endParaRPr lang="en-GB" sz="1400" dirty="0"/>
          </a:p>
          <a:p>
            <a:pPr lvl="1">
              <a:lnSpc>
                <a:spcPct val="150000"/>
              </a:lnSpc>
            </a:pPr>
            <a:r>
              <a:rPr lang="en-GB" altLang="en-US" sz="1400" dirty="0">
                <a:latin typeface="Arial"/>
                <a:cs typeface="Arial"/>
              </a:rPr>
              <a:t>provides a stable, citable ‘data DOI’</a:t>
            </a:r>
          </a:p>
          <a:p>
            <a:pPr lvl="1">
              <a:lnSpc>
                <a:spcPct val="150000"/>
              </a:lnSpc>
            </a:pPr>
            <a:r>
              <a:rPr lang="en-GB" altLang="en-US" sz="1400" dirty="0">
                <a:latin typeface="Arial"/>
                <a:cs typeface="Arial"/>
              </a:rPr>
              <a:t>offers multiple access control options - (Open, or Restricted/Controlled for </a:t>
            </a:r>
            <a:r>
              <a:rPr lang="en-GB" altLang="en-US" sz="1400" i="1" dirty="0">
                <a:latin typeface="Arial"/>
                <a:cs typeface="Arial"/>
              </a:rPr>
              <a:t>bona fide </a:t>
            </a:r>
            <a:r>
              <a:rPr lang="en-GB" altLang="en-US" sz="1400" dirty="0">
                <a:latin typeface="Arial"/>
                <a:cs typeface="Arial"/>
              </a:rPr>
              <a:t>researchers only, subject to registration and approval)</a:t>
            </a:r>
            <a:endParaRPr lang="en-GB" sz="1400" dirty="0"/>
          </a:p>
          <a:p>
            <a:endParaRPr lang="en-GB" sz="1400"/>
          </a:p>
        </p:txBody>
      </p:sp>
      <p:pic>
        <p:nvPicPr>
          <p:cNvPr id="4" name="Picture 3">
            <a:extLst>
              <a:ext uri="{FF2B5EF4-FFF2-40B4-BE49-F238E27FC236}">
                <a16:creationId xmlns:a16="http://schemas.microsoft.com/office/drawing/2014/main" id="{9199077C-1703-465A-B883-80F62060EDB9}"/>
              </a:ext>
            </a:extLst>
          </p:cNvPr>
          <p:cNvPicPr>
            <a:picLocks noChangeAspect="1"/>
          </p:cNvPicPr>
          <p:nvPr/>
        </p:nvPicPr>
        <p:blipFill rotWithShape="1">
          <a:blip r:embed="rId4"/>
          <a:srcRect l="36893" t="12724" r="22312" b="8389"/>
          <a:stretch/>
        </p:blipFill>
        <p:spPr>
          <a:xfrm>
            <a:off x="6578099" y="2143702"/>
            <a:ext cx="1953790" cy="2126473"/>
          </a:xfrm>
          <a:prstGeom prst="rect">
            <a:avLst/>
          </a:prstGeom>
          <a:ln>
            <a:noFill/>
          </a:ln>
          <a:effectLst>
            <a:outerShdw blurRad="292100" dist="139700" dir="2700000" algn="tl" rotWithShape="0">
              <a:srgbClr val="333333">
                <a:alpha val="65000"/>
              </a:srgbClr>
            </a:outerShdw>
          </a:effectLst>
        </p:spPr>
      </p:pic>
      <p:pic>
        <p:nvPicPr>
          <p:cNvPr id="5" name="Picture 1">
            <a:extLst>
              <a:ext uri="{FF2B5EF4-FFF2-40B4-BE49-F238E27FC236}">
                <a16:creationId xmlns:a16="http://schemas.microsoft.com/office/drawing/2014/main" id="{A6547E1B-16F7-4825-9C9A-6910E171556C}"/>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26498" y="311319"/>
            <a:ext cx="1456992" cy="96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411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CE5C9-1853-4F52-9DF8-6B6B4B702050}"/>
              </a:ext>
            </a:extLst>
          </p:cNvPr>
          <p:cNvSpPr>
            <a:spLocks noGrp="1"/>
          </p:cNvSpPr>
          <p:nvPr>
            <p:ph type="title"/>
          </p:nvPr>
        </p:nvSpPr>
        <p:spPr>
          <a:xfrm>
            <a:off x="370800" y="284627"/>
            <a:ext cx="8715107" cy="994172"/>
          </a:xfrm>
        </p:spPr>
        <p:txBody>
          <a:bodyPr/>
          <a:lstStyle/>
          <a:p>
            <a:r>
              <a:rPr lang="en-GB" altLang="en-US">
                <a:latin typeface="Rockwell"/>
              </a:rPr>
              <a:t>Key points when planning data management</a:t>
            </a:r>
            <a:endParaRPr lang="en-GB">
              <a:latin typeface="Rockwell"/>
            </a:endParaRPr>
          </a:p>
        </p:txBody>
      </p:sp>
      <p:sp>
        <p:nvSpPr>
          <p:cNvPr id="3" name="Content Placeholder 2">
            <a:extLst>
              <a:ext uri="{FF2B5EF4-FFF2-40B4-BE49-F238E27FC236}">
                <a16:creationId xmlns:a16="http://schemas.microsoft.com/office/drawing/2014/main" id="{376304D4-C2FD-4260-9156-AF1D37A18A6B}"/>
              </a:ext>
            </a:extLst>
          </p:cNvPr>
          <p:cNvSpPr>
            <a:spLocks noGrp="1"/>
          </p:cNvSpPr>
          <p:nvPr>
            <p:ph idx="1"/>
          </p:nvPr>
        </p:nvSpPr>
        <p:spPr/>
        <p:txBody>
          <a:bodyPr vert="horz" lIns="91440" tIns="45720" rIns="91440" bIns="45720" rtlCol="0" anchor="t">
            <a:normAutofit fontScale="77500" lnSpcReduction="20000"/>
          </a:bodyPr>
          <a:lstStyle/>
          <a:p>
            <a:pPr>
              <a:lnSpc>
                <a:spcPct val="150000"/>
              </a:lnSpc>
            </a:pPr>
            <a:r>
              <a:rPr lang="en-GB" dirty="0">
                <a:latin typeface="Arial"/>
                <a:cs typeface="Arial"/>
              </a:rPr>
              <a:t>Use open file formats, especially for sharing and preserving data</a:t>
            </a:r>
          </a:p>
          <a:p>
            <a:pPr>
              <a:lnSpc>
                <a:spcPct val="150000"/>
              </a:lnSpc>
            </a:pPr>
            <a:r>
              <a:rPr lang="en-GB" dirty="0">
                <a:latin typeface="Arial"/>
                <a:cs typeface="Arial"/>
              </a:rPr>
              <a:t>Organise data sensibly and provide documentation</a:t>
            </a:r>
          </a:p>
          <a:p>
            <a:pPr>
              <a:lnSpc>
                <a:spcPct val="150000"/>
              </a:lnSpc>
            </a:pPr>
            <a:r>
              <a:rPr lang="en-GB" dirty="0">
                <a:latin typeface="Arial"/>
                <a:cs typeface="Arial"/>
              </a:rPr>
              <a:t>Always have at least two copies of data</a:t>
            </a:r>
          </a:p>
          <a:p>
            <a:pPr>
              <a:lnSpc>
                <a:spcPct val="150000"/>
              </a:lnSpc>
            </a:pPr>
            <a:r>
              <a:rPr lang="en-GB" dirty="0">
                <a:latin typeface="Arial"/>
                <a:cs typeface="Arial"/>
              </a:rPr>
              <a:t>Use robust networked storage for long-term preservation</a:t>
            </a:r>
          </a:p>
          <a:p>
            <a:pPr>
              <a:lnSpc>
                <a:spcPct val="150000"/>
              </a:lnSpc>
            </a:pPr>
            <a:r>
              <a:rPr lang="en-GB" dirty="0">
                <a:latin typeface="Arial"/>
                <a:cs typeface="Arial"/>
              </a:rPr>
              <a:t>Use a repository to share data and obtain a DOI</a:t>
            </a:r>
          </a:p>
          <a:p>
            <a:pPr>
              <a:lnSpc>
                <a:spcPct val="150000"/>
              </a:lnSpc>
            </a:pPr>
            <a:r>
              <a:rPr lang="en-GB" dirty="0">
                <a:latin typeface="Arial"/>
                <a:cs typeface="Arial"/>
              </a:rPr>
              <a:t>Consider potential difficulties in sharing and try to overcome these, e.g. appropriate consent, embargoes, copyright issues</a:t>
            </a:r>
          </a:p>
          <a:p>
            <a:endParaRPr lang="en-GB"/>
          </a:p>
        </p:txBody>
      </p:sp>
    </p:spTree>
    <p:extLst>
      <p:ext uri="{BB962C8B-B14F-4D97-AF65-F5344CB8AC3E}">
        <p14:creationId xmlns:p14="http://schemas.microsoft.com/office/powerpoint/2010/main" val="2804847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D8BF-5454-475C-8362-25E07871A228}"/>
              </a:ext>
            </a:extLst>
          </p:cNvPr>
          <p:cNvSpPr>
            <a:spLocks noGrp="1"/>
          </p:cNvSpPr>
          <p:nvPr>
            <p:ph type="title"/>
          </p:nvPr>
        </p:nvSpPr>
        <p:spPr/>
        <p:txBody>
          <a:bodyPr/>
          <a:lstStyle/>
          <a:p>
            <a:r>
              <a:rPr lang="en-GB" altLang="en-US"/>
              <a:t>University of Bristol Research Data support</a:t>
            </a:r>
            <a:endParaRPr lang="en-GB"/>
          </a:p>
        </p:txBody>
      </p:sp>
      <p:sp>
        <p:nvSpPr>
          <p:cNvPr id="3" name="Content Placeholder 2">
            <a:extLst>
              <a:ext uri="{FF2B5EF4-FFF2-40B4-BE49-F238E27FC236}">
                <a16:creationId xmlns:a16="http://schemas.microsoft.com/office/drawing/2014/main" id="{75AC9278-6D33-4C31-85A3-283E356A5483}"/>
              </a:ext>
            </a:extLst>
          </p:cNvPr>
          <p:cNvSpPr>
            <a:spLocks noGrp="1"/>
          </p:cNvSpPr>
          <p:nvPr>
            <p:ph idx="1"/>
          </p:nvPr>
        </p:nvSpPr>
        <p:spPr>
          <a:xfrm>
            <a:off x="370800" y="1127521"/>
            <a:ext cx="6477332" cy="3221113"/>
          </a:xfrm>
        </p:spPr>
        <p:txBody>
          <a:bodyPr>
            <a:normAutofit fontScale="62500" lnSpcReduction="20000"/>
          </a:bodyPr>
          <a:lstStyle/>
          <a:p>
            <a:pPr marL="0" indent="0">
              <a:lnSpc>
                <a:spcPct val="170000"/>
              </a:lnSpc>
              <a:buNone/>
            </a:pPr>
            <a:r>
              <a:rPr lang="en-GB" altLang="en-US" sz="2000" b="1"/>
              <a:t>Research Data Service</a:t>
            </a:r>
            <a:r>
              <a:rPr lang="en-GB" altLang="en-US" sz="2000"/>
              <a:t>: helpdesk, advice, training, </a:t>
            </a:r>
            <a:r>
              <a:rPr lang="en-GB" altLang="en-US" sz="2000" b="1" i="1"/>
              <a:t>DMP checking </a:t>
            </a:r>
            <a:r>
              <a:rPr lang="en-GB" altLang="en-US" sz="2000"/>
              <a:t>(</a:t>
            </a:r>
            <a:r>
              <a:rPr lang="en-GB" altLang="en-US" sz="2000">
                <a:hlinkClick r:id="rId3"/>
              </a:rPr>
              <a:t>http://bristol.ac.uk/staff/researchers/data/</a:t>
            </a:r>
            <a:r>
              <a:rPr lang="en-GB" altLang="en-US" sz="2000"/>
              <a:t>, </a:t>
            </a:r>
            <a:r>
              <a:rPr lang="en-GB" altLang="en-US" sz="2000">
                <a:hlinkClick r:id="rId4"/>
              </a:rPr>
              <a:t>data-bris@bristol.ac.uk</a:t>
            </a:r>
            <a:r>
              <a:rPr lang="en-GB" altLang="en-US" sz="2000"/>
              <a:t>) </a:t>
            </a:r>
          </a:p>
          <a:p>
            <a:pPr marL="0" indent="0">
              <a:lnSpc>
                <a:spcPct val="170000"/>
              </a:lnSpc>
              <a:buNone/>
            </a:pPr>
            <a:endParaRPr lang="en-GB" altLang="en-US" sz="900"/>
          </a:p>
          <a:p>
            <a:pPr marL="0" indent="0">
              <a:lnSpc>
                <a:spcPct val="170000"/>
              </a:lnSpc>
              <a:buNone/>
            </a:pPr>
            <a:r>
              <a:rPr lang="en-GB" altLang="en-US" sz="2000" b="1"/>
              <a:t>Research Data Repository</a:t>
            </a:r>
            <a:r>
              <a:rPr lang="en-GB" altLang="en-US" sz="2000"/>
              <a:t>: data publication</a:t>
            </a:r>
            <a:r>
              <a:rPr lang="en-GB" altLang="en-US" sz="2000" i="1"/>
              <a:t> </a:t>
            </a:r>
            <a:r>
              <a:rPr lang="en-GB" altLang="en-US" sz="2000"/>
              <a:t>platform; for </a:t>
            </a:r>
            <a:r>
              <a:rPr lang="en-GB" altLang="en-US" sz="2000" b="1" i="1"/>
              <a:t>sharing</a:t>
            </a:r>
            <a:r>
              <a:rPr lang="en-GB" altLang="en-US" sz="2000"/>
              <a:t> open, controlled and restricted data </a:t>
            </a:r>
            <a:r>
              <a:rPr lang="en-GB" altLang="en-US" sz="2000">
                <a:hlinkClick r:id="rId5"/>
              </a:rPr>
              <a:t>https://data.bris.ac.uk/data/</a:t>
            </a:r>
            <a:r>
              <a:rPr lang="en-GB" altLang="en-US" sz="2000"/>
              <a:t>, </a:t>
            </a:r>
            <a:r>
              <a:rPr lang="en-GB" altLang="en-US" sz="2000">
                <a:hlinkClick r:id="rId4"/>
              </a:rPr>
              <a:t>data-bris@bristol.ac.uk</a:t>
            </a:r>
            <a:r>
              <a:rPr lang="en-GB" altLang="en-US" sz="2000"/>
              <a:t>)</a:t>
            </a:r>
          </a:p>
          <a:p>
            <a:pPr marL="0" indent="0">
              <a:lnSpc>
                <a:spcPct val="170000"/>
              </a:lnSpc>
              <a:buNone/>
            </a:pPr>
            <a:endParaRPr lang="en-GB" altLang="en-US" sz="900"/>
          </a:p>
          <a:p>
            <a:pPr marL="0" indent="0">
              <a:lnSpc>
                <a:spcPct val="170000"/>
              </a:lnSpc>
              <a:buNone/>
            </a:pPr>
            <a:r>
              <a:rPr lang="en-GB" altLang="en-US" sz="2000" b="1"/>
              <a:t>Research Data Storage Facility </a:t>
            </a:r>
            <a:r>
              <a:rPr lang="en-GB" altLang="en-US" sz="2000"/>
              <a:t>(RDSF): data </a:t>
            </a:r>
            <a:r>
              <a:rPr lang="en-GB" altLang="en-US" sz="2000" b="1" i="1"/>
              <a:t>storage</a:t>
            </a:r>
            <a:r>
              <a:rPr lang="en-GB" altLang="en-US" sz="2000"/>
              <a:t> for your project data; for PI’s, project team, and external collaborators (</a:t>
            </a:r>
            <a:r>
              <a:rPr lang="en-GB" altLang="en-US" sz="2000">
                <a:hlinkClick r:id="rId6"/>
              </a:rPr>
              <a:t>www.acrc.bris.ac.uk/acrc</a:t>
            </a:r>
            <a:r>
              <a:rPr lang="en-GB" altLang="en-US" sz="2000"/>
              <a:t>, </a:t>
            </a:r>
            <a:br>
              <a:rPr lang="en-GB" altLang="en-US" sz="2000"/>
            </a:br>
            <a:r>
              <a:rPr lang="en-GB" altLang="en-US" sz="2000">
                <a:hlinkClick r:id="rId7"/>
              </a:rPr>
              <a:t>hpc-help@bristol.ac.uk</a:t>
            </a:r>
            <a:r>
              <a:rPr lang="en-GB" altLang="en-US" sz="2000"/>
              <a:t> )</a:t>
            </a:r>
          </a:p>
        </p:txBody>
      </p:sp>
      <p:pic>
        <p:nvPicPr>
          <p:cNvPr id="5" name="Picture 4">
            <a:extLst>
              <a:ext uri="{FF2B5EF4-FFF2-40B4-BE49-F238E27FC236}">
                <a16:creationId xmlns:a16="http://schemas.microsoft.com/office/drawing/2014/main" id="{9415F059-0245-4454-9E47-7C6E9B473710}"/>
              </a:ext>
            </a:extLst>
          </p:cNvPr>
          <p:cNvPicPr>
            <a:picLocks noChangeAspect="1"/>
          </p:cNvPicPr>
          <p:nvPr/>
        </p:nvPicPr>
        <p:blipFill>
          <a:blip r:embed="rId8"/>
          <a:stretch>
            <a:fillRect/>
          </a:stretch>
        </p:blipFill>
        <p:spPr>
          <a:xfrm>
            <a:off x="7431975" y="1065786"/>
            <a:ext cx="1279313" cy="994173"/>
          </a:xfrm>
          <a:prstGeom prst="rect">
            <a:avLst/>
          </a:prstGeom>
        </p:spPr>
      </p:pic>
      <p:pic>
        <p:nvPicPr>
          <p:cNvPr id="8" name="Picture 7">
            <a:extLst>
              <a:ext uri="{FF2B5EF4-FFF2-40B4-BE49-F238E27FC236}">
                <a16:creationId xmlns:a16="http://schemas.microsoft.com/office/drawing/2014/main" id="{C982BAD2-7064-46A7-8DBC-35E008B0E4F7}"/>
              </a:ext>
            </a:extLst>
          </p:cNvPr>
          <p:cNvPicPr>
            <a:picLocks noChangeAspect="1"/>
          </p:cNvPicPr>
          <p:nvPr/>
        </p:nvPicPr>
        <p:blipFill>
          <a:blip r:embed="rId9"/>
          <a:stretch>
            <a:fillRect/>
          </a:stretch>
        </p:blipFill>
        <p:spPr>
          <a:xfrm>
            <a:off x="7431975" y="2113771"/>
            <a:ext cx="1268614" cy="1181277"/>
          </a:xfrm>
          <a:prstGeom prst="rect">
            <a:avLst/>
          </a:prstGeom>
        </p:spPr>
      </p:pic>
      <p:pic>
        <p:nvPicPr>
          <p:cNvPr id="10" name="Picture 2" descr="Image result for rdsf bristol">
            <a:extLst>
              <a:ext uri="{FF2B5EF4-FFF2-40B4-BE49-F238E27FC236}">
                <a16:creationId xmlns:a16="http://schemas.microsoft.com/office/drawing/2014/main" id="{55B480A4-AC04-464C-877E-32E1DA85F7D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59" r="24439" b="-1317"/>
          <a:stretch/>
        </p:blipFill>
        <p:spPr bwMode="auto">
          <a:xfrm>
            <a:off x="7431975" y="3295048"/>
            <a:ext cx="1268614" cy="94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42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E2F2B-2656-4177-B31B-294954D328C4}"/>
              </a:ext>
            </a:extLst>
          </p:cNvPr>
          <p:cNvSpPr>
            <a:spLocks noGrp="1"/>
          </p:cNvSpPr>
          <p:nvPr>
            <p:ph type="title"/>
          </p:nvPr>
        </p:nvSpPr>
        <p:spPr/>
        <p:txBody>
          <a:bodyPr/>
          <a:lstStyle/>
          <a:p>
            <a:r>
              <a:rPr lang="en-GB"/>
              <a:t>What is research data?</a:t>
            </a:r>
          </a:p>
        </p:txBody>
      </p:sp>
      <p:pic>
        <p:nvPicPr>
          <p:cNvPr id="4" name="Picture 1">
            <a:extLst>
              <a:ext uri="{FF2B5EF4-FFF2-40B4-BE49-F238E27FC236}">
                <a16:creationId xmlns:a16="http://schemas.microsoft.com/office/drawing/2014/main" id="{D4030945-5310-48E3-BC90-7C21346191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35665">
            <a:off x="1850331" y="1113405"/>
            <a:ext cx="5215741" cy="178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C9438B-0097-4EF6-81CC-221E9B29CA63}"/>
              </a:ext>
            </a:extLst>
          </p:cNvPr>
          <p:cNvSpPr txBox="1"/>
          <p:nvPr/>
        </p:nvSpPr>
        <p:spPr>
          <a:xfrm>
            <a:off x="370800" y="2952004"/>
            <a:ext cx="8402400" cy="1703030"/>
          </a:xfrm>
          <a:prstGeom prst="rect">
            <a:avLst/>
          </a:prstGeom>
          <a:noFill/>
        </p:spPr>
        <p:txBody>
          <a:bodyPr wrap="square" lIns="91440" tIns="45720" rIns="91440" bIns="45720" rtlCol="0" anchor="t">
            <a:spAutoFit/>
          </a:bodyPr>
          <a:lstStyle/>
          <a:p>
            <a:pPr marL="342265" indent="-342265">
              <a:lnSpc>
                <a:spcPct val="150000"/>
              </a:lnSpc>
              <a:buFont typeface="Arial" panose="020B0604020202020204" pitchFamily="34" charset="0"/>
              <a:buChar char="•"/>
            </a:pPr>
            <a:r>
              <a:rPr lang="en-GB" sz="1800" dirty="0"/>
              <a:t>Information either created or used as an integral part of research.</a:t>
            </a:r>
            <a:endParaRPr lang="en-GB" sz="1800" dirty="0">
              <a:cs typeface="Arial"/>
            </a:endParaRPr>
          </a:p>
          <a:p>
            <a:pPr marL="342265" indent="-342265">
              <a:lnSpc>
                <a:spcPct val="150000"/>
              </a:lnSpc>
              <a:buFont typeface="Arial" panose="020B0604020202020204" pitchFamily="34" charset="0"/>
              <a:buChar char="•"/>
            </a:pPr>
            <a:r>
              <a:rPr lang="en-GB" sz="1800" dirty="0">
                <a:cs typeface="Arial"/>
              </a:rPr>
              <a:t>Can be born digital or digitised</a:t>
            </a:r>
          </a:p>
          <a:p>
            <a:pPr marL="342265" indent="-342265">
              <a:lnSpc>
                <a:spcPct val="150000"/>
              </a:lnSpc>
              <a:buFont typeface="Arial" panose="020B0604020202020204" pitchFamily="34" charset="0"/>
              <a:buChar char="•"/>
            </a:pPr>
            <a:r>
              <a:rPr lang="en-GB" sz="1800" dirty="0"/>
              <a:t>Data underpins research claims. </a:t>
            </a:r>
            <a:endParaRPr lang="en-GB" sz="1800" dirty="0">
              <a:cs typeface="Arial"/>
            </a:endParaRPr>
          </a:p>
          <a:p>
            <a:pPr marL="342265" indent="-342265">
              <a:lnSpc>
                <a:spcPct val="150000"/>
              </a:lnSpc>
              <a:buFont typeface="Arial" panose="020B0604020202020204" pitchFamily="34" charset="0"/>
              <a:buChar char="•"/>
            </a:pPr>
            <a:r>
              <a:rPr lang="en-GB" sz="1800" dirty="0"/>
              <a:t>May have high re-use value for other researchers.</a:t>
            </a:r>
            <a:endParaRPr lang="en-GB" sz="1800" dirty="0">
              <a:cs typeface="Arial"/>
            </a:endParaRPr>
          </a:p>
        </p:txBody>
      </p:sp>
    </p:spTree>
    <p:extLst>
      <p:ext uri="{BB962C8B-B14F-4D97-AF65-F5344CB8AC3E}">
        <p14:creationId xmlns:p14="http://schemas.microsoft.com/office/powerpoint/2010/main" val="365970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FD35A3D3-82D7-4975-8283-1B48C6DB2EED}"/>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2283" y="230869"/>
            <a:ext cx="7466844" cy="4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BFBD507-1548-4A00-8EB0-605F68816F2F}"/>
              </a:ext>
            </a:extLst>
          </p:cNvPr>
          <p:cNvSpPr>
            <a:spLocks noGrp="1"/>
          </p:cNvSpPr>
          <p:nvPr>
            <p:ph idx="1"/>
          </p:nvPr>
        </p:nvSpPr>
        <p:spPr>
          <a:xfrm>
            <a:off x="370800" y="1105181"/>
            <a:ext cx="8402400" cy="3152501"/>
          </a:xfrm>
        </p:spPr>
        <p:txBody>
          <a:bodyPr>
            <a:normAutofit fontScale="92500" lnSpcReduction="10000"/>
          </a:bodyPr>
          <a:lstStyle/>
          <a:p>
            <a:pPr>
              <a:lnSpc>
                <a:spcPct val="150000"/>
              </a:lnSpc>
            </a:pPr>
            <a:r>
              <a:rPr lang="en-GB"/>
              <a:t>Scan of a lab book</a:t>
            </a:r>
          </a:p>
          <a:p>
            <a:pPr>
              <a:lnSpc>
                <a:spcPct val="150000"/>
              </a:lnSpc>
            </a:pPr>
            <a:r>
              <a:rPr lang="en-GB"/>
              <a:t>An interview transcript</a:t>
            </a:r>
          </a:p>
          <a:p>
            <a:pPr>
              <a:lnSpc>
                <a:spcPct val="150000"/>
              </a:lnSpc>
            </a:pPr>
            <a:r>
              <a:rPr lang="en-GB"/>
              <a:t>Database of measurements</a:t>
            </a:r>
          </a:p>
          <a:p>
            <a:pPr>
              <a:lnSpc>
                <a:spcPct val="150000"/>
              </a:lnSpc>
            </a:pPr>
            <a:r>
              <a:rPr lang="en-GB"/>
              <a:t>Digital photographs or video</a:t>
            </a:r>
          </a:p>
          <a:p>
            <a:pPr>
              <a:lnSpc>
                <a:spcPct val="150000"/>
              </a:lnSpc>
            </a:pPr>
            <a:r>
              <a:rPr lang="en-GB"/>
              <a:t>New software or code</a:t>
            </a:r>
          </a:p>
          <a:p>
            <a:pPr>
              <a:lnSpc>
                <a:spcPct val="150000"/>
              </a:lnSpc>
            </a:pPr>
            <a:r>
              <a:rPr lang="en-GB"/>
              <a:t>Online survey results</a:t>
            </a:r>
          </a:p>
          <a:p>
            <a:endParaRPr lang="en-GB"/>
          </a:p>
        </p:txBody>
      </p:sp>
      <p:pic>
        <p:nvPicPr>
          <p:cNvPr id="5" name="Picture 4">
            <a:extLst>
              <a:ext uri="{FF2B5EF4-FFF2-40B4-BE49-F238E27FC236}">
                <a16:creationId xmlns:a16="http://schemas.microsoft.com/office/drawing/2014/main" id="{AC034497-B7E6-419B-BC00-7BE2709E1339}"/>
              </a:ext>
            </a:extLst>
          </p:cNvPr>
          <p:cNvPicPr>
            <a:picLocks noChangeAspect="1"/>
          </p:cNvPicPr>
          <p:nvPr/>
        </p:nvPicPr>
        <p:blipFill>
          <a:blip r:embed="rId4"/>
          <a:stretch>
            <a:fillRect/>
          </a:stretch>
        </p:blipFill>
        <p:spPr>
          <a:xfrm>
            <a:off x="4243578" y="1973852"/>
            <a:ext cx="2735263" cy="14398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4339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A picture containing graphical user interface&#10;&#10;Description automatically generated">
            <a:extLst>
              <a:ext uri="{FF2B5EF4-FFF2-40B4-BE49-F238E27FC236}">
                <a16:creationId xmlns:a16="http://schemas.microsoft.com/office/drawing/2014/main" id="{4467DF90-9862-ED51-90C2-2C00370F7CA9}"/>
              </a:ext>
            </a:extLst>
          </p:cNvPr>
          <p:cNvPicPr>
            <a:picLocks noChangeAspect="1"/>
          </p:cNvPicPr>
          <p:nvPr/>
        </p:nvPicPr>
        <p:blipFill>
          <a:blip r:embed="rId3"/>
          <a:stretch>
            <a:fillRect/>
          </a:stretch>
        </p:blipFill>
        <p:spPr>
          <a:xfrm>
            <a:off x="5809749" y="826168"/>
            <a:ext cx="2743200" cy="1295400"/>
          </a:xfrm>
          <a:prstGeom prst="rect">
            <a:avLst/>
          </a:prstGeom>
        </p:spPr>
      </p:pic>
      <p:sp>
        <p:nvSpPr>
          <p:cNvPr id="2" name="Title 1">
            <a:extLst>
              <a:ext uri="{FF2B5EF4-FFF2-40B4-BE49-F238E27FC236}">
                <a16:creationId xmlns:a16="http://schemas.microsoft.com/office/drawing/2014/main" id="{CD16EC68-C9F9-4A37-B577-47D613CD3B2F}"/>
              </a:ext>
            </a:extLst>
          </p:cNvPr>
          <p:cNvSpPr>
            <a:spLocks noGrp="1"/>
          </p:cNvSpPr>
          <p:nvPr>
            <p:ph type="title"/>
          </p:nvPr>
        </p:nvSpPr>
        <p:spPr/>
        <p:txBody>
          <a:bodyPr/>
          <a:lstStyle/>
          <a:p>
            <a:r>
              <a:rPr lang="en-GB" altLang="en-US"/>
              <a:t>Research data &amp; grant writing</a:t>
            </a:r>
            <a:endParaRPr lang="en-GB"/>
          </a:p>
        </p:txBody>
      </p:sp>
      <p:pic>
        <p:nvPicPr>
          <p:cNvPr id="6" name="Picture 5">
            <a:extLst>
              <a:ext uri="{FF2B5EF4-FFF2-40B4-BE49-F238E27FC236}">
                <a16:creationId xmlns:a16="http://schemas.microsoft.com/office/drawing/2014/main" id="{315E59A7-0FC8-4863-BABE-AD8ED15E86A2}"/>
              </a:ext>
            </a:extLst>
          </p:cNvPr>
          <p:cNvPicPr>
            <a:picLocks noChangeAspect="1"/>
          </p:cNvPicPr>
          <p:nvPr/>
        </p:nvPicPr>
        <p:blipFill>
          <a:blip r:embed="rId4"/>
          <a:stretch>
            <a:fillRect/>
          </a:stretch>
        </p:blipFill>
        <p:spPr>
          <a:xfrm>
            <a:off x="5759451" y="2326641"/>
            <a:ext cx="2781300" cy="800100"/>
          </a:xfrm>
          <a:prstGeom prst="rect">
            <a:avLst/>
          </a:prstGeom>
          <a:ln>
            <a:solidFill>
              <a:schemeClr val="tx1">
                <a:lumMod val="65000"/>
                <a:lumOff val="35000"/>
              </a:schemeClr>
            </a:solidFill>
          </a:ln>
        </p:spPr>
      </p:pic>
      <p:pic>
        <p:nvPicPr>
          <p:cNvPr id="8" name="Picture 3">
            <a:extLst>
              <a:ext uri="{FF2B5EF4-FFF2-40B4-BE49-F238E27FC236}">
                <a16:creationId xmlns:a16="http://schemas.microsoft.com/office/drawing/2014/main" id="{6E0DBB04-2872-4866-8C38-12758BAD536B}"/>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38907" y="3268989"/>
            <a:ext cx="2101851"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a:extLst>
              <a:ext uri="{FF2B5EF4-FFF2-40B4-BE49-F238E27FC236}">
                <a16:creationId xmlns:a16="http://schemas.microsoft.com/office/drawing/2014/main" id="{C8D85C66-00C6-29AD-3A6C-69D95148073B}"/>
              </a:ext>
            </a:extLst>
          </p:cNvPr>
          <p:cNvSpPr>
            <a:spLocks noGrp="1"/>
          </p:cNvSpPr>
          <p:nvPr/>
        </p:nvSpPr>
        <p:spPr>
          <a:xfrm>
            <a:off x="370800" y="1369219"/>
            <a:ext cx="4819571" cy="319676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SzPct val="85000"/>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85000"/>
              <a:buFont typeface="Wingdings" panose="05000000000000000000" pitchFamily="2" charset="2"/>
              <a:buChar char="Ø"/>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ltLang="en-US" sz="2200" dirty="0"/>
              <a:t>90% of top funders now mandate research data management</a:t>
            </a:r>
            <a:endParaRPr lang="en-GB" sz="2200" dirty="0"/>
          </a:p>
          <a:p>
            <a:r>
              <a:rPr lang="en-GB" altLang="en-US" sz="2200" dirty="0">
                <a:latin typeface="Arial"/>
                <a:cs typeface="Arial"/>
              </a:rPr>
              <a:t>Most ask for a Data Management Plan (DMP) at application which covers: data creation, organisation, documentation, storage, preservation &amp; sharing plans</a:t>
            </a:r>
            <a:endParaRPr lang="en-GB" sz="2200" dirty="0">
              <a:latin typeface="Arial"/>
              <a:cs typeface="Arial"/>
            </a:endParaRPr>
          </a:p>
          <a:p>
            <a:r>
              <a:rPr lang="en-GB" sz="2200" dirty="0">
                <a:latin typeface="Arial"/>
                <a:cs typeface="Arial"/>
              </a:rPr>
              <a:t>Check your funder’s data policy before applying</a:t>
            </a:r>
            <a:endParaRPr lang="en-GB" altLang="en-US" sz="2200" dirty="0"/>
          </a:p>
          <a:p>
            <a:endParaRPr lang="en-GB" dirty="0"/>
          </a:p>
        </p:txBody>
      </p:sp>
    </p:spTree>
    <p:extLst>
      <p:ext uri="{BB962C8B-B14F-4D97-AF65-F5344CB8AC3E}">
        <p14:creationId xmlns:p14="http://schemas.microsoft.com/office/powerpoint/2010/main" val="179375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E3DE2FC-7581-41FA-8C5F-DF8D916245C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20256" y="275271"/>
            <a:ext cx="2170277" cy="197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B5DA2E8-6151-4C8B-BE5E-E4542ADD2D7C}"/>
              </a:ext>
            </a:extLst>
          </p:cNvPr>
          <p:cNvSpPr>
            <a:spLocks noGrp="1"/>
          </p:cNvSpPr>
          <p:nvPr>
            <p:ph type="title"/>
          </p:nvPr>
        </p:nvSpPr>
        <p:spPr>
          <a:xfrm>
            <a:off x="370800" y="273844"/>
            <a:ext cx="6762916" cy="994172"/>
          </a:xfrm>
        </p:spPr>
        <p:txBody>
          <a:bodyPr/>
          <a:lstStyle/>
          <a:p>
            <a:r>
              <a:rPr lang="en-GB" altLang="en-US"/>
              <a:t>DMPs usually cover:</a:t>
            </a:r>
            <a:endParaRPr lang="en-GB"/>
          </a:p>
        </p:txBody>
      </p:sp>
      <p:sp>
        <p:nvSpPr>
          <p:cNvPr id="3" name="Content Placeholder 2">
            <a:extLst>
              <a:ext uri="{FF2B5EF4-FFF2-40B4-BE49-F238E27FC236}">
                <a16:creationId xmlns:a16="http://schemas.microsoft.com/office/drawing/2014/main" id="{696F92E3-7266-4FF2-8B41-16C3C820D2A4}"/>
              </a:ext>
            </a:extLst>
          </p:cNvPr>
          <p:cNvSpPr>
            <a:spLocks noGrp="1"/>
          </p:cNvSpPr>
          <p:nvPr>
            <p:ph idx="1"/>
          </p:nvPr>
        </p:nvSpPr>
        <p:spPr/>
        <p:txBody>
          <a:bodyPr vert="horz" lIns="91440" tIns="45720" rIns="91440" bIns="45720" rtlCol="0" anchor="t">
            <a:normAutofit fontScale="77500" lnSpcReduction="20000"/>
          </a:bodyPr>
          <a:lstStyle/>
          <a:p>
            <a:pPr marL="170815" indent="-170815">
              <a:lnSpc>
                <a:spcPct val="150000"/>
              </a:lnSpc>
              <a:buFont typeface="Wingdings" charset="0"/>
              <a:buChar char="§"/>
              <a:defRPr/>
            </a:pPr>
            <a:r>
              <a:rPr lang="en-GB" sz="2400" dirty="0">
                <a:latin typeface="Arial"/>
                <a:cs typeface="Arial"/>
              </a:rPr>
              <a:t>What types of data you will generate </a:t>
            </a:r>
            <a:endParaRPr lang="en-US"/>
          </a:p>
          <a:p>
            <a:pPr marL="513715" lvl="1" indent="-170815">
              <a:lnSpc>
                <a:spcPct val="150000"/>
              </a:lnSpc>
              <a:buFont typeface="Wingdings" charset="0"/>
              <a:buChar char="§"/>
              <a:defRPr/>
            </a:pPr>
            <a:r>
              <a:rPr lang="en-GB" sz="2100" dirty="0">
                <a:latin typeface="Arial"/>
                <a:cs typeface="Arial"/>
              </a:rPr>
              <a:t>Data package types, number of files, anticipated size</a:t>
            </a:r>
          </a:p>
          <a:p>
            <a:pPr marL="170815" indent="-170815">
              <a:lnSpc>
                <a:spcPct val="150000"/>
              </a:lnSpc>
              <a:spcBef>
                <a:spcPts val="800"/>
              </a:spcBef>
              <a:buFont typeface="Wingdings" charset="0"/>
              <a:buChar char="§"/>
              <a:defRPr/>
            </a:pPr>
            <a:r>
              <a:rPr lang="en-GB" sz="2400" dirty="0">
                <a:latin typeface="Arial"/>
                <a:cs typeface="Arial"/>
              </a:rPr>
              <a:t>How you will organise &amp; describe your data</a:t>
            </a:r>
          </a:p>
          <a:p>
            <a:pPr marL="513715" lvl="1" indent="-170815">
              <a:lnSpc>
                <a:spcPct val="150000"/>
              </a:lnSpc>
              <a:spcBef>
                <a:spcPts val="800"/>
              </a:spcBef>
              <a:buFont typeface="Wingdings" charset="0"/>
              <a:buChar char="§"/>
              <a:defRPr/>
            </a:pPr>
            <a:r>
              <a:rPr lang="en-GB" sz="2100" dirty="0">
                <a:latin typeface="Arial"/>
                <a:cs typeface="Arial"/>
              </a:rPr>
              <a:t>naming conventions, version controls, metadata standards, documentation</a:t>
            </a:r>
          </a:p>
          <a:p>
            <a:pPr marL="170815" indent="-170815">
              <a:lnSpc>
                <a:spcPct val="150000"/>
              </a:lnSpc>
              <a:spcBef>
                <a:spcPts val="800"/>
              </a:spcBef>
              <a:buFont typeface="Wingdings" charset="0"/>
              <a:buChar char="§"/>
              <a:defRPr/>
            </a:pPr>
            <a:r>
              <a:rPr lang="en-GB" sz="2400" dirty="0">
                <a:latin typeface="Arial"/>
                <a:cs typeface="Arial"/>
              </a:rPr>
              <a:t>How data will be stored and shared &amp; how long data will be maintained</a:t>
            </a:r>
          </a:p>
          <a:p>
            <a:pPr marL="170815" indent="-170815">
              <a:lnSpc>
                <a:spcPct val="150000"/>
              </a:lnSpc>
              <a:spcBef>
                <a:spcPts val="800"/>
              </a:spcBef>
              <a:buFont typeface="Wingdings" charset="0"/>
              <a:buChar char="§"/>
              <a:defRPr/>
            </a:pPr>
            <a:r>
              <a:rPr lang="en-GB" sz="2400" dirty="0">
                <a:latin typeface="Arial"/>
                <a:cs typeface="Arial"/>
              </a:rPr>
              <a:t>Which data will </a:t>
            </a:r>
            <a:r>
              <a:rPr lang="en-GB" sz="2400" u="sng" dirty="0">
                <a:latin typeface="Arial"/>
                <a:cs typeface="Arial"/>
              </a:rPr>
              <a:t>not</a:t>
            </a:r>
            <a:r>
              <a:rPr lang="en-GB" sz="2400" dirty="0">
                <a:latin typeface="Arial"/>
                <a:cs typeface="Arial"/>
              </a:rPr>
              <a:t> be shared &amp; why not, and any period of exclusive use</a:t>
            </a:r>
          </a:p>
          <a:p>
            <a:pPr marL="170815" indent="-170815"/>
            <a:endParaRPr lang="en-GB"/>
          </a:p>
        </p:txBody>
      </p:sp>
    </p:spTree>
    <p:extLst>
      <p:ext uri="{BB962C8B-B14F-4D97-AF65-F5344CB8AC3E}">
        <p14:creationId xmlns:p14="http://schemas.microsoft.com/office/powerpoint/2010/main" val="2218836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1263DD-0A30-4479-AB03-DE415EB2829D}"/>
              </a:ext>
            </a:extLst>
          </p:cNvPr>
          <p:cNvSpPr>
            <a:spLocks noGrp="1"/>
          </p:cNvSpPr>
          <p:nvPr>
            <p:ph idx="1"/>
          </p:nvPr>
        </p:nvSpPr>
        <p:spPr>
          <a:xfrm>
            <a:off x="370800" y="1457987"/>
            <a:ext cx="8402400" cy="3148914"/>
          </a:xfrm>
        </p:spPr>
        <p:txBody>
          <a:bodyPr vert="horz" lIns="91440" tIns="45720" rIns="91440" bIns="45720" rtlCol="0" anchor="t">
            <a:normAutofit fontScale="62500" lnSpcReduction="20000"/>
          </a:bodyPr>
          <a:lstStyle/>
          <a:p>
            <a:pPr marL="170815" indent="-170815">
              <a:lnSpc>
                <a:spcPct val="170000"/>
              </a:lnSpc>
            </a:pPr>
            <a:r>
              <a:rPr lang="en-GB" dirty="0">
                <a:latin typeface="Arial"/>
                <a:cs typeface="Arial"/>
              </a:rPr>
              <a:t>DMPs aren’t submitted, but EPSRC expects project specific DMPs to exist for all data</a:t>
            </a:r>
            <a:endParaRPr lang="en-US" dirty="0">
              <a:latin typeface="Arial"/>
              <a:cs typeface="Arial"/>
            </a:endParaRPr>
          </a:p>
          <a:p>
            <a:pPr marL="170815" indent="-170815">
              <a:lnSpc>
                <a:spcPct val="170000"/>
              </a:lnSpc>
            </a:pPr>
            <a:r>
              <a:rPr lang="en-GB" dirty="0">
                <a:latin typeface="Arial"/>
                <a:cs typeface="Arial"/>
              </a:rPr>
              <a:t>Data must be stored appropriately and made available for 10 years from the last date data are accessed</a:t>
            </a:r>
          </a:p>
          <a:p>
            <a:pPr marL="170815" indent="-170815">
              <a:lnSpc>
                <a:spcPct val="170000"/>
              </a:lnSpc>
            </a:pPr>
            <a:r>
              <a:rPr lang="en-GB" dirty="0">
                <a:latin typeface="Arial"/>
                <a:cs typeface="Arial"/>
              </a:rPr>
              <a:t>Access to data (including ‘non-digital data’) must be granted</a:t>
            </a:r>
          </a:p>
          <a:p>
            <a:pPr marL="170815" indent="-170815">
              <a:lnSpc>
                <a:spcPct val="170000"/>
              </a:lnSpc>
            </a:pPr>
            <a:r>
              <a:rPr lang="en-GB" dirty="0">
                <a:latin typeface="Arial"/>
                <a:cs typeface="Arial"/>
              </a:rPr>
              <a:t>Record of data published online, within 1 year of creation</a:t>
            </a:r>
          </a:p>
          <a:p>
            <a:pPr marL="170815" indent="-170815">
              <a:lnSpc>
                <a:spcPct val="170000"/>
              </a:lnSpc>
            </a:pPr>
            <a:r>
              <a:rPr lang="en-GB" dirty="0">
                <a:latin typeface="Arial"/>
                <a:cs typeface="Arial"/>
              </a:rPr>
              <a:t>Any costs (e.g. data managers; additional storage) need to be budgeted for</a:t>
            </a:r>
          </a:p>
          <a:p>
            <a:pPr marL="170815" indent="-170815">
              <a:lnSpc>
                <a:spcPct val="170000"/>
              </a:lnSpc>
            </a:pPr>
            <a:r>
              <a:rPr lang="en-GB" dirty="0">
                <a:latin typeface="Arial"/>
                <a:cs typeface="Arial"/>
              </a:rPr>
              <a:t>Published articles to include a 'Data Access Statement' stating where the data can be accessed and under what conditions</a:t>
            </a:r>
          </a:p>
        </p:txBody>
      </p:sp>
      <p:sp>
        <p:nvSpPr>
          <p:cNvPr id="5" name="Rectangle 4">
            <a:extLst>
              <a:ext uri="{FF2B5EF4-FFF2-40B4-BE49-F238E27FC236}">
                <a16:creationId xmlns:a16="http://schemas.microsoft.com/office/drawing/2014/main" id="{6A6D7484-B598-4899-AD90-5BAB01B47712}"/>
              </a:ext>
            </a:extLst>
          </p:cNvPr>
          <p:cNvSpPr/>
          <p:nvPr/>
        </p:nvSpPr>
        <p:spPr>
          <a:xfrm>
            <a:off x="370803" y="362606"/>
            <a:ext cx="5655031" cy="892552"/>
          </a:xfrm>
          <a:prstGeom prst="rect">
            <a:avLst/>
          </a:prstGeom>
        </p:spPr>
        <p:txBody>
          <a:bodyPr wrap="square" lIns="91440" tIns="45720" rIns="91440" bIns="45720" anchor="t">
            <a:spAutoFit/>
          </a:bodyPr>
          <a:lstStyle/>
          <a:p>
            <a:r>
              <a:rPr lang="en-GB" altLang="en-US" sz="2600" dirty="0">
                <a:solidFill>
                  <a:srgbClr val="002060"/>
                </a:solidFill>
                <a:latin typeface="Rockwell"/>
              </a:rPr>
              <a:t>Engineering and Physical Sciences </a:t>
            </a:r>
            <a:br>
              <a:rPr lang="en-GB" altLang="en-US" sz="2600" dirty="0">
                <a:solidFill>
                  <a:srgbClr val="002060"/>
                </a:solidFill>
                <a:latin typeface="Rockwell" panose="02060603020205020403" pitchFamily="18" charset="0"/>
              </a:rPr>
            </a:br>
            <a:r>
              <a:rPr lang="en-GB" altLang="en-US" sz="2600" dirty="0">
                <a:solidFill>
                  <a:srgbClr val="002060"/>
                </a:solidFill>
                <a:latin typeface="Rockwell"/>
              </a:rPr>
              <a:t>Research Council</a:t>
            </a:r>
            <a:endParaRPr lang="en-GB" sz="2600" dirty="0">
              <a:solidFill>
                <a:srgbClr val="002060"/>
              </a:solidFill>
              <a:latin typeface="Rockwell"/>
            </a:endParaRPr>
          </a:p>
        </p:txBody>
      </p:sp>
      <p:pic>
        <p:nvPicPr>
          <p:cNvPr id="2" name="Picture 5">
            <a:extLst>
              <a:ext uri="{FF2B5EF4-FFF2-40B4-BE49-F238E27FC236}">
                <a16:creationId xmlns:a16="http://schemas.microsoft.com/office/drawing/2014/main" id="{AF63E683-28E0-2FEC-2439-039806E704B3}"/>
              </a:ext>
            </a:extLst>
          </p:cNvPr>
          <p:cNvPicPr>
            <a:picLocks noChangeAspect="1"/>
          </p:cNvPicPr>
          <p:nvPr/>
        </p:nvPicPr>
        <p:blipFill>
          <a:blip r:embed="rId3"/>
          <a:stretch>
            <a:fillRect/>
          </a:stretch>
        </p:blipFill>
        <p:spPr>
          <a:xfrm>
            <a:off x="7185859" y="361881"/>
            <a:ext cx="1600200" cy="1329127"/>
          </a:xfrm>
          <a:prstGeom prst="rect">
            <a:avLst/>
          </a:prstGeom>
        </p:spPr>
      </p:pic>
    </p:spTree>
    <p:extLst>
      <p:ext uri="{BB962C8B-B14F-4D97-AF65-F5344CB8AC3E}">
        <p14:creationId xmlns:p14="http://schemas.microsoft.com/office/powerpoint/2010/main" val="327017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D84D3197-4A91-0946-2E4A-F524C1161FC2}"/>
              </a:ext>
            </a:extLst>
          </p:cNvPr>
          <p:cNvPicPr>
            <a:picLocks noChangeAspect="1"/>
          </p:cNvPicPr>
          <p:nvPr/>
        </p:nvPicPr>
        <p:blipFill>
          <a:blip r:embed="rId3"/>
          <a:stretch>
            <a:fillRect/>
          </a:stretch>
        </p:blipFill>
        <p:spPr>
          <a:xfrm>
            <a:off x="7155780" y="128769"/>
            <a:ext cx="1645319" cy="1366726"/>
          </a:xfrm>
          <a:prstGeom prst="rect">
            <a:avLst/>
          </a:prstGeom>
        </p:spPr>
      </p:pic>
      <p:sp>
        <p:nvSpPr>
          <p:cNvPr id="3" name="Content Placeholder 2">
            <a:extLst>
              <a:ext uri="{FF2B5EF4-FFF2-40B4-BE49-F238E27FC236}">
                <a16:creationId xmlns:a16="http://schemas.microsoft.com/office/drawing/2014/main" id="{84E6E847-B3D1-4075-AB17-BF8EA1D3D0E3}"/>
              </a:ext>
            </a:extLst>
          </p:cNvPr>
          <p:cNvSpPr>
            <a:spLocks noGrp="1"/>
          </p:cNvSpPr>
          <p:nvPr>
            <p:ph idx="1"/>
          </p:nvPr>
        </p:nvSpPr>
        <p:spPr>
          <a:xfrm>
            <a:off x="370800" y="1564732"/>
            <a:ext cx="8417439" cy="3294521"/>
          </a:xfrm>
        </p:spPr>
        <p:txBody>
          <a:bodyPr vert="horz" lIns="91440" tIns="45720" rIns="91440" bIns="45720" rtlCol="0" anchor="t">
            <a:normAutofit fontScale="62500" lnSpcReduction="20000"/>
          </a:bodyPr>
          <a:lstStyle/>
          <a:p>
            <a:pPr marL="170815" indent="-170815">
              <a:lnSpc>
                <a:spcPct val="150000"/>
              </a:lnSpc>
            </a:pPr>
            <a:r>
              <a:rPr lang="en-GB" dirty="0">
                <a:latin typeface="Arial"/>
                <a:cs typeface="Arial"/>
              </a:rPr>
              <a:t>DMP should be no longer than 2 pages – state what will be generated, and how and where it will be shared</a:t>
            </a:r>
            <a:endParaRPr lang="en-US" dirty="0">
              <a:latin typeface="Arial"/>
              <a:cs typeface="Arial"/>
            </a:endParaRPr>
          </a:p>
          <a:p>
            <a:pPr marL="170815" indent="-170815">
              <a:lnSpc>
                <a:spcPct val="150000"/>
              </a:lnSpc>
            </a:pPr>
            <a:r>
              <a:rPr lang="en-GB" dirty="0">
                <a:latin typeface="Arial"/>
                <a:cs typeface="Arial"/>
              </a:rPr>
              <a:t>Research data must be made publicly available</a:t>
            </a:r>
          </a:p>
          <a:p>
            <a:pPr marL="170815" indent="-170815">
              <a:lnSpc>
                <a:spcPct val="150000"/>
              </a:lnSpc>
            </a:pPr>
            <a:r>
              <a:rPr lang="en-GB" dirty="0">
                <a:latin typeface="Arial"/>
                <a:cs typeface="Arial"/>
              </a:rPr>
              <a:t>Raw data must remain available for 10 years post project </a:t>
            </a:r>
          </a:p>
          <a:p>
            <a:pPr marL="170815" indent="-170815">
              <a:lnSpc>
                <a:spcPct val="150000"/>
              </a:lnSpc>
            </a:pPr>
            <a:r>
              <a:rPr lang="en-GB" dirty="0">
                <a:latin typeface="Arial"/>
                <a:cs typeface="Arial"/>
              </a:rPr>
              <a:t>Data which is not re-measurable to be retained ‘in perpetuity’</a:t>
            </a:r>
          </a:p>
          <a:p>
            <a:pPr marL="170815" indent="-170815">
              <a:lnSpc>
                <a:spcPct val="150000"/>
              </a:lnSpc>
            </a:pPr>
            <a:r>
              <a:rPr lang="en-GB" dirty="0">
                <a:latin typeface="Arial"/>
                <a:cs typeface="Arial"/>
              </a:rPr>
              <a:t>Data underpinning a publication should be available within 6 months of publication </a:t>
            </a:r>
            <a:endParaRPr lang="en-GB" dirty="0"/>
          </a:p>
          <a:p>
            <a:pPr marL="170815" indent="-170815">
              <a:lnSpc>
                <a:spcPct val="150000"/>
              </a:lnSpc>
            </a:pPr>
            <a:r>
              <a:rPr lang="en-GB" dirty="0">
                <a:latin typeface="Arial"/>
                <a:cs typeface="Arial"/>
              </a:rPr>
              <a:t>‘Defined period’ of exclusive data use is permitted, as are resources</a:t>
            </a:r>
          </a:p>
          <a:p>
            <a:pPr marL="170815" indent="-170815">
              <a:lnSpc>
                <a:spcPct val="150000"/>
              </a:lnSpc>
            </a:pPr>
            <a:r>
              <a:rPr lang="en-GB" dirty="0">
                <a:latin typeface="Arial"/>
                <a:cs typeface="Arial"/>
              </a:rPr>
              <a:t>Published articles to include a 'Data Access Statement' stating where the data can be accessed and under what conditions</a:t>
            </a:r>
          </a:p>
        </p:txBody>
      </p:sp>
      <p:sp>
        <p:nvSpPr>
          <p:cNvPr id="4" name="Title 1">
            <a:extLst>
              <a:ext uri="{FF2B5EF4-FFF2-40B4-BE49-F238E27FC236}">
                <a16:creationId xmlns:a16="http://schemas.microsoft.com/office/drawing/2014/main" id="{639ECD5C-8349-4BF6-9E42-7D457E09DA81}"/>
              </a:ext>
            </a:extLst>
          </p:cNvPr>
          <p:cNvSpPr>
            <a:spLocks noGrp="1"/>
          </p:cNvSpPr>
          <p:nvPr>
            <p:ph type="title"/>
          </p:nvPr>
        </p:nvSpPr>
        <p:spPr>
          <a:xfrm>
            <a:off x="371479" y="131773"/>
            <a:ext cx="6739190" cy="993775"/>
          </a:xfrm>
        </p:spPr>
        <p:txBody>
          <a:bodyPr>
            <a:normAutofit/>
          </a:bodyPr>
          <a:lstStyle/>
          <a:p>
            <a:pPr eaLnBrk="1" hangingPunct="1">
              <a:defRPr/>
            </a:pPr>
            <a:r>
              <a:rPr lang="en-GB" altLang="en-US" sz="2600">
                <a:solidFill>
                  <a:srgbClr val="022D62"/>
                </a:solidFill>
              </a:rPr>
              <a:t>Science and Technology Facilities Council</a:t>
            </a:r>
          </a:p>
        </p:txBody>
      </p:sp>
    </p:spTree>
    <p:extLst>
      <p:ext uri="{BB962C8B-B14F-4D97-AF65-F5344CB8AC3E}">
        <p14:creationId xmlns:p14="http://schemas.microsoft.com/office/powerpoint/2010/main" val="325811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graphical user interface&#10;&#10;Description automatically generated">
            <a:extLst>
              <a:ext uri="{FF2B5EF4-FFF2-40B4-BE49-F238E27FC236}">
                <a16:creationId xmlns:a16="http://schemas.microsoft.com/office/drawing/2014/main" id="{D543391A-9956-AB65-98DA-9897180893AD}"/>
              </a:ext>
            </a:extLst>
          </p:cNvPr>
          <p:cNvPicPr>
            <a:picLocks noChangeAspect="1"/>
          </p:cNvPicPr>
          <p:nvPr/>
        </p:nvPicPr>
        <p:blipFill>
          <a:blip r:embed="rId3"/>
          <a:stretch>
            <a:fillRect/>
          </a:stretch>
        </p:blipFill>
        <p:spPr>
          <a:xfrm>
            <a:off x="7230978" y="151328"/>
            <a:ext cx="1555081" cy="1291529"/>
          </a:xfrm>
          <a:prstGeom prst="rect">
            <a:avLst/>
          </a:prstGeom>
        </p:spPr>
      </p:pic>
      <p:sp>
        <p:nvSpPr>
          <p:cNvPr id="2" name="Title 1">
            <a:extLst>
              <a:ext uri="{FF2B5EF4-FFF2-40B4-BE49-F238E27FC236}">
                <a16:creationId xmlns:a16="http://schemas.microsoft.com/office/drawing/2014/main" id="{3DD44490-F449-4959-8A6F-AC6CE1420870}"/>
              </a:ext>
            </a:extLst>
          </p:cNvPr>
          <p:cNvSpPr>
            <a:spLocks noGrp="1"/>
          </p:cNvSpPr>
          <p:nvPr>
            <p:ph type="title"/>
          </p:nvPr>
        </p:nvSpPr>
        <p:spPr>
          <a:xfrm>
            <a:off x="370800" y="153528"/>
            <a:ext cx="6721035" cy="994172"/>
          </a:xfrm>
        </p:spPr>
        <p:txBody>
          <a:bodyPr/>
          <a:lstStyle/>
          <a:p>
            <a:r>
              <a:rPr lang="en-GB" altLang="en-US" sz="2600" dirty="0">
                <a:solidFill>
                  <a:srgbClr val="002060"/>
                </a:solidFill>
                <a:latin typeface="Rockwell"/>
              </a:rPr>
              <a:t>Natural Environment Research Council</a:t>
            </a:r>
            <a:endParaRPr lang="en-GB" sz="2600" dirty="0">
              <a:solidFill>
                <a:srgbClr val="002060"/>
              </a:solidFill>
              <a:latin typeface="Rockwell"/>
            </a:endParaRPr>
          </a:p>
        </p:txBody>
      </p:sp>
      <p:sp>
        <p:nvSpPr>
          <p:cNvPr id="3" name="Content Placeholder 2">
            <a:extLst>
              <a:ext uri="{FF2B5EF4-FFF2-40B4-BE49-F238E27FC236}">
                <a16:creationId xmlns:a16="http://schemas.microsoft.com/office/drawing/2014/main" id="{BD8942CE-DB1D-4DFF-84D6-565AD6A82DF8}"/>
              </a:ext>
            </a:extLst>
          </p:cNvPr>
          <p:cNvSpPr>
            <a:spLocks noGrp="1"/>
          </p:cNvSpPr>
          <p:nvPr>
            <p:ph idx="1"/>
          </p:nvPr>
        </p:nvSpPr>
        <p:spPr>
          <a:xfrm>
            <a:off x="370800" y="1579772"/>
            <a:ext cx="8402400" cy="2888456"/>
          </a:xfrm>
        </p:spPr>
        <p:txBody>
          <a:bodyPr vert="horz" lIns="91440" tIns="45720" rIns="91440" bIns="45720" rtlCol="0" anchor="t">
            <a:normAutofit fontScale="77500" lnSpcReduction="20000"/>
          </a:bodyPr>
          <a:lstStyle/>
          <a:p>
            <a:pPr marL="170815" indent="-170815">
              <a:lnSpc>
                <a:spcPct val="160000"/>
              </a:lnSpc>
              <a:buFont typeface="Wingdings" charset="0"/>
              <a:buChar char="§"/>
              <a:defRPr/>
            </a:pPr>
            <a:r>
              <a:rPr lang="en-US" sz="2400" dirty="0">
                <a:latin typeface="Arial"/>
                <a:cs typeface="Arial"/>
              </a:rPr>
              <a:t>Single page ‘Outline Data Management Plan’ (ODMP) required for all grant, post-graduate researcher and fellowship applications</a:t>
            </a:r>
            <a:endParaRPr lang="en-US" dirty="0"/>
          </a:p>
          <a:p>
            <a:pPr marL="170815" indent="-170815">
              <a:lnSpc>
                <a:spcPct val="160000"/>
              </a:lnSpc>
              <a:buFont typeface="Wingdings" charset="0"/>
              <a:buChar char="§"/>
              <a:defRPr/>
            </a:pPr>
            <a:r>
              <a:rPr lang="en-US" sz="2400" dirty="0">
                <a:latin typeface="Arial"/>
                <a:cs typeface="Arial"/>
              </a:rPr>
              <a:t>Data to be deposited with an elected NERC data </a:t>
            </a:r>
            <a:r>
              <a:rPr lang="en-US" sz="2400" dirty="0" err="1">
                <a:latin typeface="Arial"/>
                <a:cs typeface="Arial"/>
              </a:rPr>
              <a:t>centre</a:t>
            </a:r>
            <a:endParaRPr lang="en-US" sz="2400" dirty="0" err="1"/>
          </a:p>
          <a:p>
            <a:pPr marL="170815" indent="-170815">
              <a:lnSpc>
                <a:spcPct val="160000"/>
              </a:lnSpc>
              <a:buFont typeface="Wingdings" charset="0"/>
              <a:buChar char="§"/>
              <a:defRPr/>
            </a:pPr>
            <a:r>
              <a:rPr lang="en-US" sz="2400" dirty="0">
                <a:latin typeface="Arial"/>
                <a:cs typeface="Arial"/>
              </a:rPr>
              <a:t>Full DMP required after funding, and within 3 months of project start date</a:t>
            </a:r>
            <a:endParaRPr lang="en-GB" sz="2400" dirty="0">
              <a:latin typeface="Arial"/>
              <a:cs typeface="Arial"/>
            </a:endParaRPr>
          </a:p>
          <a:p>
            <a:pPr marL="170815" indent="-170815">
              <a:lnSpc>
                <a:spcPct val="150000"/>
              </a:lnSpc>
              <a:buFont typeface="Wingdings" charset="0"/>
            </a:pPr>
            <a:r>
              <a:rPr lang="en-GB" sz="2400" dirty="0">
                <a:latin typeface="Arial"/>
                <a:cs typeface="Arial"/>
              </a:rPr>
              <a:t>Published articles to include a 'Data Access Statement' stating where the data can be accessed and under what conditions</a:t>
            </a:r>
            <a:endParaRPr lang="en-US" sz="2400" dirty="0">
              <a:latin typeface="Arial"/>
              <a:cs typeface="Arial"/>
            </a:endParaRPr>
          </a:p>
          <a:p>
            <a:pPr marL="170815" indent="-170815">
              <a:lnSpc>
                <a:spcPct val="160000"/>
              </a:lnSpc>
              <a:buFont typeface="Wingdings" charset="0"/>
              <a:buChar char="§"/>
            </a:pPr>
            <a:endParaRPr lang="en-US" sz="2400" dirty="0"/>
          </a:p>
          <a:p>
            <a:pPr marL="170815" indent="-170815"/>
            <a:endParaRPr lang="en-GB"/>
          </a:p>
        </p:txBody>
      </p:sp>
    </p:spTree>
    <p:extLst>
      <p:ext uri="{BB962C8B-B14F-4D97-AF65-F5344CB8AC3E}">
        <p14:creationId xmlns:p14="http://schemas.microsoft.com/office/powerpoint/2010/main" val="3865873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F1BC9-27BA-4016-A91D-0C56CF21F01E}"/>
              </a:ext>
            </a:extLst>
          </p:cNvPr>
          <p:cNvSpPr>
            <a:spLocks noGrp="1"/>
          </p:cNvSpPr>
          <p:nvPr>
            <p:ph type="title"/>
          </p:nvPr>
        </p:nvSpPr>
        <p:spPr>
          <a:xfrm>
            <a:off x="370800" y="273844"/>
            <a:ext cx="5897377" cy="994172"/>
          </a:xfrm>
        </p:spPr>
        <p:txBody>
          <a:bodyPr/>
          <a:lstStyle/>
          <a:p>
            <a:r>
              <a:rPr lang="en-US" altLang="en-US" sz="2400" dirty="0">
                <a:solidFill>
                  <a:srgbClr val="002060"/>
                </a:solidFill>
                <a:latin typeface="Rockwell"/>
              </a:rPr>
              <a:t>Biotechnology and Biological Sciences</a:t>
            </a:r>
            <a:br>
              <a:rPr lang="en-US" altLang="en-US" sz="2400" dirty="0">
                <a:solidFill>
                  <a:srgbClr val="002060"/>
                </a:solidFill>
              </a:rPr>
            </a:br>
            <a:r>
              <a:rPr lang="en-US" altLang="en-US" sz="2400" dirty="0">
                <a:solidFill>
                  <a:srgbClr val="002060"/>
                </a:solidFill>
                <a:latin typeface="Rockwell"/>
              </a:rPr>
              <a:t>Research Council</a:t>
            </a:r>
            <a:endParaRPr lang="en-GB" sz="2400" dirty="0">
              <a:solidFill>
                <a:srgbClr val="002060"/>
              </a:solidFill>
              <a:latin typeface="Rockwell"/>
            </a:endParaRPr>
          </a:p>
        </p:txBody>
      </p:sp>
      <p:sp>
        <p:nvSpPr>
          <p:cNvPr id="3" name="Content Placeholder 2">
            <a:extLst>
              <a:ext uri="{FF2B5EF4-FFF2-40B4-BE49-F238E27FC236}">
                <a16:creationId xmlns:a16="http://schemas.microsoft.com/office/drawing/2014/main" id="{9C1056A7-D771-4513-9754-857C7BBBE158}"/>
              </a:ext>
            </a:extLst>
          </p:cNvPr>
          <p:cNvSpPr>
            <a:spLocks noGrp="1"/>
          </p:cNvSpPr>
          <p:nvPr>
            <p:ph idx="1"/>
          </p:nvPr>
        </p:nvSpPr>
        <p:spPr>
          <a:xfrm>
            <a:off x="370800" y="1248912"/>
            <a:ext cx="8402400" cy="3074133"/>
          </a:xfrm>
        </p:spPr>
        <p:txBody>
          <a:bodyPr vert="horz" lIns="91440" tIns="45720" rIns="91440" bIns="45720" rtlCol="0" anchor="t">
            <a:normAutofit fontScale="70000" lnSpcReduction="20000"/>
          </a:bodyPr>
          <a:lstStyle/>
          <a:p>
            <a:pPr marL="170815" indent="-170815">
              <a:lnSpc>
                <a:spcPct val="160000"/>
              </a:lnSpc>
              <a:buFont typeface="Wingdings" charset="0"/>
              <a:buChar char="§"/>
              <a:defRPr/>
            </a:pPr>
            <a:r>
              <a:rPr lang="en-US" sz="2400" dirty="0">
                <a:latin typeface="Arial"/>
                <a:cs typeface="Arial"/>
              </a:rPr>
              <a:t>Single page DMP required for all grant funding applications</a:t>
            </a:r>
            <a:endParaRPr lang="en-US" dirty="0">
              <a:latin typeface="Arial"/>
              <a:cs typeface="Arial"/>
            </a:endParaRPr>
          </a:p>
          <a:p>
            <a:pPr marL="170815" indent="-170815">
              <a:lnSpc>
                <a:spcPct val="160000"/>
              </a:lnSpc>
              <a:buFont typeface="Wingdings" charset="0"/>
              <a:buChar char="§"/>
              <a:defRPr/>
            </a:pPr>
            <a:r>
              <a:rPr lang="en-GB" sz="2400" dirty="0">
                <a:latin typeface="Arial"/>
                <a:cs typeface="Arial"/>
              </a:rPr>
              <a:t>Data must be released at publication of main findings, or in line with best practice in your field</a:t>
            </a:r>
          </a:p>
          <a:p>
            <a:pPr marL="170815" indent="-170815">
              <a:lnSpc>
                <a:spcPct val="160000"/>
              </a:lnSpc>
              <a:buFont typeface="Wingdings" charset="0"/>
              <a:buChar char="§"/>
              <a:defRPr/>
            </a:pPr>
            <a:r>
              <a:rPr lang="en-GB" sz="2400" dirty="0">
                <a:latin typeface="Arial"/>
                <a:cs typeface="Arial"/>
              </a:rPr>
              <a:t>Primary data should be held securely for 10 years after project end</a:t>
            </a:r>
            <a:endParaRPr lang="en-US" sz="2400" dirty="0">
              <a:latin typeface="Arial"/>
              <a:cs typeface="Arial"/>
            </a:endParaRPr>
          </a:p>
          <a:p>
            <a:pPr marL="170815" indent="-170815">
              <a:lnSpc>
                <a:spcPct val="160000"/>
              </a:lnSpc>
              <a:buFont typeface="Wingdings" charset="0"/>
              <a:buChar char="§"/>
              <a:defRPr/>
            </a:pPr>
            <a:r>
              <a:rPr lang="en-GB" sz="2400" dirty="0">
                <a:latin typeface="Arial"/>
                <a:cs typeface="Arial"/>
              </a:rPr>
              <a:t>Data to be deposited with an appropriate bioscience repository</a:t>
            </a:r>
            <a:r>
              <a:rPr lang="en-GB" sz="2400" baseline="30000" dirty="0">
                <a:latin typeface="Arial"/>
                <a:cs typeface="Arial"/>
              </a:rPr>
              <a:t>1</a:t>
            </a:r>
          </a:p>
          <a:p>
            <a:pPr marL="170815" indent="-170815">
              <a:lnSpc>
                <a:spcPct val="160000"/>
              </a:lnSpc>
              <a:buFont typeface="Wingdings" charset="0"/>
              <a:buChar char="§"/>
              <a:defRPr/>
            </a:pPr>
            <a:r>
              <a:rPr lang="en-GB" sz="2400" dirty="0">
                <a:latin typeface="Arial"/>
                <a:cs typeface="Arial"/>
              </a:rPr>
              <a:t>Published articles to include a 'Data Access Statement' stating where the data can be accessed and under what conditions</a:t>
            </a:r>
          </a:p>
          <a:p>
            <a:pPr marL="170815" indent="-170815">
              <a:lnSpc>
                <a:spcPct val="160000"/>
              </a:lnSpc>
              <a:buFont typeface="Wingdings" charset="0"/>
              <a:buChar char="§"/>
              <a:defRPr/>
            </a:pPr>
            <a:endParaRPr lang="en-GB" sz="2400" baseline="30000" dirty="0">
              <a:latin typeface="Arial"/>
              <a:cs typeface="Arial"/>
            </a:endParaRPr>
          </a:p>
        </p:txBody>
      </p:sp>
      <p:sp>
        <p:nvSpPr>
          <p:cNvPr id="5" name="TextBox 4">
            <a:extLst>
              <a:ext uri="{FF2B5EF4-FFF2-40B4-BE49-F238E27FC236}">
                <a16:creationId xmlns:a16="http://schemas.microsoft.com/office/drawing/2014/main" id="{2778D18C-8B26-4D9B-9F06-7C80204DD9BB}"/>
              </a:ext>
            </a:extLst>
          </p:cNvPr>
          <p:cNvSpPr txBox="1"/>
          <p:nvPr/>
        </p:nvSpPr>
        <p:spPr>
          <a:xfrm>
            <a:off x="1848054" y="4177301"/>
            <a:ext cx="7151226" cy="461665"/>
          </a:xfrm>
          <a:prstGeom prst="rect">
            <a:avLst/>
          </a:prstGeom>
          <a:noFill/>
        </p:spPr>
        <p:txBody>
          <a:bodyPr wrap="square" lIns="91440" tIns="45720" rIns="91440" bIns="45720" rtlCol="0" anchor="t">
            <a:spAutoFit/>
          </a:bodyPr>
          <a:lstStyle/>
          <a:p>
            <a:pPr algn="r">
              <a:defRPr/>
            </a:pPr>
            <a:r>
              <a:rPr lang="en-GB" sz="1400" baseline="30000" dirty="0"/>
              <a:t>1</a:t>
            </a:r>
            <a:r>
              <a:rPr lang="en-GB" sz="1200" dirty="0">
                <a:hlinkClick r:id="rId3"/>
              </a:rPr>
              <a:t>https://www.ukri.org/councils/bbsrc/facilities-and-resources/find-a-bbsrc-facility-or-resource/#datasharing</a:t>
            </a:r>
            <a:endParaRPr lang="en-GB" sz="1200">
              <a:cs typeface="Arial"/>
            </a:endParaRPr>
          </a:p>
        </p:txBody>
      </p:sp>
      <p:pic>
        <p:nvPicPr>
          <p:cNvPr id="6" name="Picture 6" descr="A picture containing graphical user interface&#10;&#10;Description automatically generated">
            <a:extLst>
              <a:ext uri="{FF2B5EF4-FFF2-40B4-BE49-F238E27FC236}">
                <a16:creationId xmlns:a16="http://schemas.microsoft.com/office/drawing/2014/main" id="{5999ABD3-E9E6-4B49-20B0-8B2E26F91563}"/>
              </a:ext>
            </a:extLst>
          </p:cNvPr>
          <p:cNvPicPr>
            <a:picLocks noChangeAspect="1"/>
          </p:cNvPicPr>
          <p:nvPr/>
        </p:nvPicPr>
        <p:blipFill>
          <a:blip r:embed="rId4"/>
          <a:stretch>
            <a:fillRect/>
          </a:stretch>
        </p:blipFill>
        <p:spPr>
          <a:xfrm>
            <a:off x="7276097" y="294203"/>
            <a:ext cx="1509962" cy="1253929"/>
          </a:xfrm>
          <a:prstGeom prst="rect">
            <a:avLst/>
          </a:prstGeom>
        </p:spPr>
      </p:pic>
    </p:spTree>
    <p:extLst>
      <p:ext uri="{BB962C8B-B14F-4D97-AF65-F5344CB8AC3E}">
        <p14:creationId xmlns:p14="http://schemas.microsoft.com/office/powerpoint/2010/main" val="567392154"/>
      </p:ext>
    </p:extLst>
  </p:cSld>
  <p:clrMapOvr>
    <a:masterClrMapping/>
  </p:clrMapOvr>
</p:sld>
</file>

<file path=ppt/theme/theme1.xml><?xml version="1.0" encoding="utf-8"?>
<a:theme xmlns:a="http://schemas.openxmlformats.org/drawingml/2006/main" name="University of Bristol (Main URL)">
  <a:themeElements>
    <a:clrScheme name="University of Bristol">
      <a:dk1>
        <a:sysClr val="windowText" lastClr="000000"/>
      </a:dk1>
      <a:lt1>
        <a:sysClr val="window" lastClr="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University of Bristol">
      <a:majorFont>
        <a:latin typeface="Sanchez Regular"/>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42F8F13-2998-DF4F-BD55-F97E0348F1D9}" vid="{F083564A-2207-4647-8BE4-8FD103A87836}"/>
    </a:ext>
  </a:extLst>
</a:theme>
</file>

<file path=ppt/theme/theme2.xml><?xml version="1.0" encoding="utf-8"?>
<a:theme xmlns:a="http://schemas.openxmlformats.org/drawingml/2006/main" name="University of Bristol (Custom URL)">
  <a:themeElements>
    <a:clrScheme name="University of Bristol">
      <a:dk1>
        <a:sysClr val="windowText" lastClr="000000"/>
      </a:dk1>
      <a:lt1>
        <a:sysClr val="window" lastClr="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University of Bristol">
      <a:majorFont>
        <a:latin typeface="Sanchez Regular"/>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42F8F13-2998-DF4F-BD55-F97E0348F1D9}" vid="{2CA93492-6BF1-6943-AC27-762D379CC76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age xmlns="a7d0a5bd-1469-400c-ab90-4df0911694a8" xsi:nil="true"/>
    <TaxCatchAll xmlns="edb9d0e4-5370-4cfb-9e4e-bdf6de379f60" xsi:nil="true"/>
    <lcf76f155ced4ddcb4097134ff3c332f xmlns="a7d0a5bd-1469-400c-ab90-4df0911694a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EFCF5D7B399647A859F00E6CB45BA4" ma:contentTypeVersion="17" ma:contentTypeDescription="Create a new document." ma:contentTypeScope="" ma:versionID="09e45d99756996126aca771130559af7">
  <xsd:schema xmlns:xsd="http://www.w3.org/2001/XMLSchema" xmlns:xs="http://www.w3.org/2001/XMLSchema" xmlns:p="http://schemas.microsoft.com/office/2006/metadata/properties" xmlns:ns2="a7d0a5bd-1469-400c-ab90-4df0911694a8" xmlns:ns3="c5ce788b-c9c3-48a5-b2fa-26f420a4ff5e" xmlns:ns4="edb9d0e4-5370-4cfb-9e4e-bdf6de379f60" targetNamespace="http://schemas.microsoft.com/office/2006/metadata/properties" ma:root="true" ma:fieldsID="350ff192e5f01332fa40d4e1dca37229" ns2:_="" ns3:_="" ns4:_="">
    <xsd:import namespace="a7d0a5bd-1469-400c-ab90-4df0911694a8"/>
    <xsd:import namespace="c5ce788b-c9c3-48a5-b2fa-26f420a4ff5e"/>
    <xsd:import namespace="edb9d0e4-5370-4cfb-9e4e-bdf6de379f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image"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d0a5bd-1469-400c-ab90-4df0911694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image" ma:index="20" nillable="true" ma:displayName="image" ma:format="Thumbnail" ma:internalName="image">
      <xsd:simpleType>
        <xsd:restriction base="dms:Unknow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084387-097e-4aef-8f33-0dee7b0eb57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ce788b-c9c3-48a5-b2fa-26f420a4ff5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b9d0e4-5370-4cfb-9e4e-bdf6de379f6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67a8486-e1ce-483a-aae6-3f542d2479da}" ma:internalName="TaxCatchAll" ma:showField="CatchAllData" ma:web="c5ce788b-c9c3-48a5-b2fa-26f420a4ff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E71C95-2072-4FE3-824C-761BA85B6100}">
  <ds:schemaRefs>
    <ds:schemaRef ds:uri="http://schemas.microsoft.com/sharepoint/v3/contenttype/forms"/>
  </ds:schemaRefs>
</ds:datastoreItem>
</file>

<file path=customXml/itemProps2.xml><?xml version="1.0" encoding="utf-8"?>
<ds:datastoreItem xmlns:ds="http://schemas.openxmlformats.org/officeDocument/2006/customXml" ds:itemID="{F9E5714F-CE8D-48F1-8908-9DE14CDBD4CA}">
  <ds:schemaRefs>
    <ds:schemaRef ds:uri="a7d0a5bd-1469-400c-ab90-4df0911694a8"/>
    <ds:schemaRef ds:uri="c5ce788b-c9c3-48a5-b2fa-26f420a4ff5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db9d0e4-5370-4cfb-9e4e-bdf6de379f60"/>
  </ds:schemaRefs>
</ds:datastoreItem>
</file>

<file path=customXml/itemProps3.xml><?xml version="1.0" encoding="utf-8"?>
<ds:datastoreItem xmlns:ds="http://schemas.openxmlformats.org/officeDocument/2006/customXml" ds:itemID="{1B54550E-72D2-481E-9C30-CA1AE648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d0a5bd-1469-400c-ab90-4df0911694a8"/>
    <ds:schemaRef ds:uri="c5ce788b-c9c3-48a5-b2fa-26f420a4ff5e"/>
    <ds:schemaRef ds:uri="edb9d0e4-5370-4cfb-9e4e-bdf6de379f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UoB RED widescreen_ROCKWELL</Template>
  <Application>Microsoft Office PowerPoint</Application>
  <PresentationFormat>On-screen Show (16:9)</PresentationFormat>
  <Slides>16</Slides>
  <Notes>16</Notes>
  <HiddenSlides>0</HiddenSlide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University of Bristol (Main URL)</vt:lpstr>
      <vt:lpstr>University of Bristol (Custom URL)</vt:lpstr>
      <vt:lpstr>Data Management Planning for grant writing:   Science &amp; Engineering</vt:lpstr>
      <vt:lpstr>What is research data?</vt:lpstr>
      <vt:lpstr>PowerPoint Presentation</vt:lpstr>
      <vt:lpstr>Research data &amp; grant writing</vt:lpstr>
      <vt:lpstr>DMPs usually cover:</vt:lpstr>
      <vt:lpstr>PowerPoint Presentation</vt:lpstr>
      <vt:lpstr>Science and Technology Facilities Council</vt:lpstr>
      <vt:lpstr>Natural Environment Research Council</vt:lpstr>
      <vt:lpstr>Biotechnology and Biological Sciences Research Council</vt:lpstr>
      <vt:lpstr>Storing data</vt:lpstr>
      <vt:lpstr>Organising data </vt:lpstr>
      <vt:lpstr>Research data &amp; publishing</vt:lpstr>
      <vt:lpstr>Open Access Costs</vt:lpstr>
      <vt:lpstr>Sharing data</vt:lpstr>
      <vt:lpstr>Key points when planning data management</vt:lpstr>
      <vt:lpstr>University of Bristol Research Data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Merrett</dc:creator>
  <cp:revision>93</cp:revision>
  <dcterms:created xsi:type="dcterms:W3CDTF">2019-09-18T08:08:31Z</dcterms:created>
  <dcterms:modified xsi:type="dcterms:W3CDTF">2023-01-25T15:06:52Z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0x010100B1EFCF5D7B399647A859F00E6CB45BA4</vt:lpwstr>
  </property>
  <property fmtid="{D5CDD505-2E9C-101B-9397-08002B2CF9AE}" pid="3" name="MediaServiceImageTags">
    <vt:lpwstr/>
  </property>
</Properties>
</file>